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omments/modernComment_1A8_2D8787C5.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66" r:id="rId6"/>
  </p:sldMasterIdLst>
  <p:notesMasterIdLst>
    <p:notesMasterId r:id="rId37"/>
  </p:notesMasterIdLst>
  <p:handoutMasterIdLst>
    <p:handoutMasterId r:id="rId38"/>
  </p:handoutMasterIdLst>
  <p:sldIdLst>
    <p:sldId id="262" r:id="rId7"/>
    <p:sldId id="442" r:id="rId8"/>
    <p:sldId id="443" r:id="rId9"/>
    <p:sldId id="400" r:id="rId10"/>
    <p:sldId id="445" r:id="rId11"/>
    <p:sldId id="419" r:id="rId12"/>
    <p:sldId id="420" r:id="rId13"/>
    <p:sldId id="444" r:id="rId14"/>
    <p:sldId id="448" r:id="rId15"/>
    <p:sldId id="422" r:id="rId16"/>
    <p:sldId id="429" r:id="rId17"/>
    <p:sldId id="435" r:id="rId18"/>
    <p:sldId id="436" r:id="rId19"/>
    <p:sldId id="440" r:id="rId20"/>
    <p:sldId id="441" r:id="rId21"/>
    <p:sldId id="433" r:id="rId22"/>
    <p:sldId id="434" r:id="rId23"/>
    <p:sldId id="437" r:id="rId24"/>
    <p:sldId id="438" r:id="rId25"/>
    <p:sldId id="439" r:id="rId26"/>
    <p:sldId id="446" r:id="rId27"/>
    <p:sldId id="430" r:id="rId28"/>
    <p:sldId id="418" r:id="rId29"/>
    <p:sldId id="427" r:id="rId30"/>
    <p:sldId id="428" r:id="rId31"/>
    <p:sldId id="424" r:id="rId32"/>
    <p:sldId id="417" r:id="rId33"/>
    <p:sldId id="447" r:id="rId34"/>
    <p:sldId id="425" r:id="rId35"/>
    <p:sldId id="42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1CA6EB-D0FB-D8AB-A76F-431C8D692EC5}" name="7646" initials="7" userId="S::C7646@365f.me::39412135-8fdc-4c9e-9795-051ce71d32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2E2E2"/>
    <a:srgbClr val="4DA9FD"/>
    <a:srgbClr val="00355F"/>
    <a:srgbClr val="E37303"/>
    <a:srgbClr val="5787F3"/>
    <a:srgbClr val="00356B"/>
    <a:srgbClr val="EEB500"/>
    <a:srgbClr val="5091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4" autoAdjust="0"/>
    <p:restoredTop sz="94660"/>
  </p:normalViewPr>
  <p:slideViewPr>
    <p:cSldViewPr snapToGrid="0" showGuides="1">
      <p:cViewPr>
        <p:scale>
          <a:sx n="80" d="100"/>
          <a:sy n="80" d="100"/>
        </p:scale>
        <p:origin x="408" y="60"/>
      </p:cViewPr>
      <p:guideLst>
        <p:guide orient="horz" pos="2160"/>
        <p:guide pos="3840"/>
      </p:guideLst>
    </p:cSldViewPr>
  </p:slideViewPr>
  <p:notesTextViewPr>
    <p:cViewPr>
      <p:scale>
        <a:sx n="3" d="2"/>
        <a:sy n="3" d="2"/>
      </p:scale>
      <p:origin x="0" y="0"/>
    </p:cViewPr>
  </p:notesTextViewPr>
  <p:notesViewPr>
    <p:cSldViewPr snapToGrid="0" showGuides="1">
      <p:cViewPr varScale="1">
        <p:scale>
          <a:sx n="120" d="100"/>
          <a:sy n="120" d="100"/>
        </p:scale>
        <p:origin x="4104"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5"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5"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steve\Documents\Russian%20Business%20Retreat\Economic%20Impact\Commodities\Gas%20Char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steve\Documents\Russian%20Business%20Retreat\Economic%20Impact\Commodities\Gas%20Charts%202.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1.xml"/><Relationship Id="rId4" Type="http://schemas.openxmlformats.org/officeDocument/2006/relationships/oleObject" Target="file:///C:\Users\steve\Documents\Russian%20Business%20Retreat\Economic%20Impact\Commodities\Gas%20Char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steve\Documents\Russian%20Business%20Retreat\Economic%20Impact\Commodities\Gas%20Charts%202.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SOM%20Computer%20Lab\Downloads\Commodities%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52-4222-8B89-FE6B0292C8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52-4222-8B89-FE6B0292C8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E52-4222-8B89-FE6B0292C8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E52-4222-8B89-FE6B0292C8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E52-4222-8B89-FE6B0292C8F4}"/>
              </c:ext>
            </c:extLst>
          </c:dPt>
          <c:dLbls>
            <c:dLbl>
              <c:idx val="0"/>
              <c:layout>
                <c:manualLayout>
                  <c:x val="-0.21144343785686379"/>
                  <c:y val="-4.320987654320988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3030844240496423"/>
                      <c:h val="0.11823575414261593"/>
                    </c:manualLayout>
                  </c15:layout>
                </c:ext>
                <c:ext xmlns:c16="http://schemas.microsoft.com/office/drawing/2014/chart" uri="{C3380CC4-5D6E-409C-BE32-E72D297353CC}">
                  <c16:uniqueId val="{00000001-4E52-4222-8B89-FE6B0292C8F4}"/>
                </c:ext>
              </c:extLst>
            </c:dLbl>
            <c:dLbl>
              <c:idx val="1"/>
              <c:layout>
                <c:manualLayout>
                  <c:x val="0.23684694628403238"/>
                  <c:y val="5.091576851725764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204463680450541"/>
                      <c:h val="0.14632254301545641"/>
                    </c:manualLayout>
                  </c15:layout>
                </c:ext>
                <c:ext xmlns:c16="http://schemas.microsoft.com/office/drawing/2014/chart" uri="{C3380CC4-5D6E-409C-BE32-E72D297353CC}">
                  <c16:uniqueId val="{00000003-4E52-4222-8B89-FE6B0292C8F4}"/>
                </c:ext>
              </c:extLst>
            </c:dLbl>
            <c:dLbl>
              <c:idx val="2"/>
              <c:layout>
                <c:manualLayout>
                  <c:x val="9.8877851361295066E-2"/>
                  <c:y val="1.1652068085517275E-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2449599636138198"/>
                      <c:h val="0.11823575414261593"/>
                    </c:manualLayout>
                  </c15:layout>
                </c:ext>
                <c:ext xmlns:c16="http://schemas.microsoft.com/office/drawing/2014/chart" uri="{C3380CC4-5D6E-409C-BE32-E72D297353CC}">
                  <c16:uniqueId val="{00000005-4E52-4222-8B89-FE6B0292C8F4}"/>
                </c:ext>
              </c:extLst>
            </c:dLbl>
            <c:dLbl>
              <c:idx val="3"/>
              <c:layout>
                <c:manualLayout>
                  <c:x val="0.14716703458425312"/>
                  <c:y val="-1.543209876543209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E52-4222-8B89-FE6B0292C8F4}"/>
                </c:ext>
              </c:extLst>
            </c:dLbl>
            <c:dLbl>
              <c:idx val="4"/>
              <c:layout>
                <c:manualLayout>
                  <c:x val="6.4385577630610744E-2"/>
                  <c:y val="-1.54320987654321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E52-4222-8B89-FE6B0292C8F4}"/>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Sheet1!$E$41:$E$45</c:f>
              <c:strCache>
                <c:ptCount val="5"/>
                <c:pt idx="0">
                  <c:v>Russia</c:v>
                </c:pt>
                <c:pt idx="1">
                  <c:v>Norway</c:v>
                </c:pt>
                <c:pt idx="2">
                  <c:v>Algeria</c:v>
                </c:pt>
                <c:pt idx="3">
                  <c:v>Qatar</c:v>
                </c:pt>
                <c:pt idx="4">
                  <c:v>US and Other</c:v>
                </c:pt>
              </c:strCache>
            </c:strRef>
          </c:cat>
          <c:val>
            <c:numRef>
              <c:f>Sheet1!$F$41:$F$45</c:f>
              <c:numCache>
                <c:formatCode>0%</c:formatCode>
                <c:ptCount val="5"/>
                <c:pt idx="0">
                  <c:v>0.46</c:v>
                </c:pt>
                <c:pt idx="1">
                  <c:v>0.25</c:v>
                </c:pt>
                <c:pt idx="2">
                  <c:v>0.05</c:v>
                </c:pt>
                <c:pt idx="3">
                  <c:v>0.05</c:v>
                </c:pt>
                <c:pt idx="4">
                  <c:v>0.19</c:v>
                </c:pt>
              </c:numCache>
            </c:numRef>
          </c:val>
          <c:extLst>
            <c:ext xmlns:c16="http://schemas.microsoft.com/office/drawing/2014/chart" uri="{C3380CC4-5D6E-409C-BE32-E72D297353CC}">
              <c16:uniqueId val="{0000000A-4E52-4222-8B89-FE6B0292C8F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6BE-41D4-9B63-8E6A278219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6BE-41D4-9B63-8E6A2782198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6BE-41D4-9B63-8E6A2782198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6BE-41D4-9B63-8E6A2782198B}"/>
              </c:ext>
            </c:extLst>
          </c:dPt>
          <c:dLbls>
            <c:dLbl>
              <c:idx val="0"/>
              <c:layout>
                <c:manualLayout>
                  <c:x val="-0.20212699771142389"/>
                  <c:y val="5.3626581182560515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9414696732005807"/>
                      <c:h val="0.11828817621755612"/>
                    </c:manualLayout>
                  </c15:layout>
                </c:ext>
                <c:ext xmlns:c16="http://schemas.microsoft.com/office/drawing/2014/chart" uri="{C3380CC4-5D6E-409C-BE32-E72D297353CC}">
                  <c16:uniqueId val="{00000001-C6BE-41D4-9B63-8E6A2782198B}"/>
                </c:ext>
              </c:extLst>
            </c:dLbl>
            <c:dLbl>
              <c:idx val="1"/>
              <c:layout>
                <c:manualLayout>
                  <c:x val="2.7562747752749854E-2"/>
                  <c:y val="-2.314814814814816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3877441988916304"/>
                      <c:h val="0.19198016914552349"/>
                    </c:manualLayout>
                  </c15:layout>
                </c:ext>
                <c:ext xmlns:c16="http://schemas.microsoft.com/office/drawing/2014/chart" uri="{C3380CC4-5D6E-409C-BE32-E72D297353CC}">
                  <c16:uniqueId val="{00000003-C6BE-41D4-9B63-8E6A2782198B}"/>
                </c:ext>
              </c:extLst>
            </c:dLbl>
            <c:dLbl>
              <c:idx val="2"/>
              <c:layout>
                <c:manualLayout>
                  <c:x val="5.3691653876997078E-2"/>
                  <c:y val="-6.30787037037037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6BE-41D4-9B63-8E6A2782198B}"/>
                </c:ext>
              </c:extLst>
            </c:dLbl>
            <c:dLbl>
              <c:idx val="3"/>
              <c:layout>
                <c:manualLayout>
                  <c:x val="0.21918987070527393"/>
                  <c:y val="-2.777777777777780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078917717240209"/>
                      <c:h val="0.11828817621755612"/>
                    </c:manualLayout>
                  </c15:layout>
                </c:ext>
                <c:ext xmlns:c16="http://schemas.microsoft.com/office/drawing/2014/chart" uri="{C3380CC4-5D6E-409C-BE32-E72D297353CC}">
                  <c16:uniqueId val="{00000007-C6BE-41D4-9B63-8E6A2782198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Sheet1!$E$35:$E$38</c:f>
              <c:strCache>
                <c:ptCount val="4"/>
                <c:pt idx="0">
                  <c:v>Europe </c:v>
                </c:pt>
                <c:pt idx="1">
                  <c:v>Post-Soviet States</c:v>
                </c:pt>
                <c:pt idx="2">
                  <c:v>China</c:v>
                </c:pt>
                <c:pt idx="3">
                  <c:v>Others</c:v>
                </c:pt>
              </c:strCache>
            </c:strRef>
          </c:cat>
          <c:val>
            <c:numRef>
              <c:f>Sheet1!$F$35:$F$38</c:f>
              <c:numCache>
                <c:formatCode>0%</c:formatCode>
                <c:ptCount val="4"/>
                <c:pt idx="0">
                  <c:v>0.83</c:v>
                </c:pt>
                <c:pt idx="1">
                  <c:v>0.12</c:v>
                </c:pt>
                <c:pt idx="2">
                  <c:v>0.02</c:v>
                </c:pt>
                <c:pt idx="3">
                  <c:v>0.03</c:v>
                </c:pt>
              </c:numCache>
            </c:numRef>
          </c:val>
          <c:extLst>
            <c:ext xmlns:c16="http://schemas.microsoft.com/office/drawing/2014/chart" uri="{C3380CC4-5D6E-409C-BE32-E72D297353CC}">
              <c16:uniqueId val="{00000008-C6BE-41D4-9B63-8E6A2782198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33-4B43-9EE5-97E1CC1A65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33-4B43-9EE5-97E1CC1A65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33-4B43-9EE5-97E1CC1A65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33-4B43-9EE5-97E1CC1A65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33-4B43-9EE5-97E1CC1A65EB}"/>
              </c:ext>
            </c:extLst>
          </c:dPt>
          <c:dLbls>
            <c:dLbl>
              <c:idx val="0"/>
              <c:dLblPos val="outEnd"/>
              <c:showLegendKey val="0"/>
              <c:showVal val="0"/>
              <c:showCatName val="1"/>
              <c:showSerName val="0"/>
              <c:showPercent val="1"/>
              <c:showBubbleSize val="0"/>
              <c:extLst>
                <c:ext xmlns:c15="http://schemas.microsoft.com/office/drawing/2012/chart" uri="{CE6537A1-D6FC-4f65-9D91-7224C49458BB}">
                  <c15:layout>
                    <c:manualLayout>
                      <c:w val="0.27169917088178541"/>
                      <c:h val="0.13916256025594839"/>
                    </c:manualLayout>
                  </c15:layout>
                </c:ext>
                <c:ext xmlns:c16="http://schemas.microsoft.com/office/drawing/2014/chart" uri="{C3380CC4-5D6E-409C-BE32-E72D297353CC}">
                  <c16:uniqueId val="{00000001-FC33-4B43-9EE5-97E1CC1A65EB}"/>
                </c:ext>
              </c:extLst>
            </c:dLbl>
            <c:dLbl>
              <c:idx val="1"/>
              <c:layout>
                <c:manualLayout>
                  <c:x val="-1.6096213345848334E-2"/>
                  <c:y val="3.0637254901960783E-2"/>
                </c:manualLayout>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7425359081770406"/>
                      <c:h val="0.14597083912305078"/>
                    </c:manualLayout>
                  </c15:layout>
                </c:ext>
                <c:ext xmlns:c16="http://schemas.microsoft.com/office/drawing/2014/chart" uri="{C3380CC4-5D6E-409C-BE32-E72D297353CC}">
                  <c16:uniqueId val="{00000003-FC33-4B43-9EE5-97E1CC1A65EB}"/>
                </c:ext>
              </c:extLst>
            </c:dLbl>
            <c:dLbl>
              <c:idx val="2"/>
              <c:dLblPos val="outEnd"/>
              <c:showLegendKey val="0"/>
              <c:showVal val="0"/>
              <c:showCatName val="1"/>
              <c:showSerName val="0"/>
              <c:showPercent val="1"/>
              <c:showBubbleSize val="0"/>
              <c:extLst>
                <c:ext xmlns:c15="http://schemas.microsoft.com/office/drawing/2012/chart" uri="{CE6537A1-D6FC-4f65-9D91-7224C49458BB}">
                  <c15:layout>
                    <c:manualLayout>
                      <c:w val="0.2842826041612348"/>
                      <c:h val="0.13916256025594839"/>
                    </c:manualLayout>
                  </c15:layout>
                </c:ext>
                <c:ext xmlns:c16="http://schemas.microsoft.com/office/drawing/2014/chart" uri="{C3380CC4-5D6E-409C-BE32-E72D297353CC}">
                  <c16:uniqueId val="{00000005-FC33-4B43-9EE5-97E1CC1A65EB}"/>
                </c:ext>
              </c:extLst>
            </c:dLbl>
            <c:dLbl>
              <c:idx val="4"/>
              <c:dLblPos val="outEnd"/>
              <c:showLegendKey val="0"/>
              <c:showVal val="0"/>
              <c:showCatName val="1"/>
              <c:showSerName val="0"/>
              <c:showPercent val="1"/>
              <c:showBubbleSize val="0"/>
              <c:extLst>
                <c:ext xmlns:c15="http://schemas.microsoft.com/office/drawing/2012/chart" uri="{CE6537A1-D6FC-4f65-9D91-7224C49458BB}">
                  <c15:layout>
                    <c:manualLayout>
                      <c:w val="0.29164892260983932"/>
                      <c:h val="0.22506266833067431"/>
                    </c:manualLayout>
                  </c15:layout>
                </c:ext>
                <c:ext xmlns:c16="http://schemas.microsoft.com/office/drawing/2014/chart" uri="{C3380CC4-5D6E-409C-BE32-E72D297353CC}">
                  <c16:uniqueId val="{00000009-FC33-4B43-9EE5-97E1CC1A65E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algeria!$M$77:$M$81</c:f>
              <c:strCache>
                <c:ptCount val="5"/>
                <c:pt idx="0">
                  <c:v>Russia</c:v>
                </c:pt>
                <c:pt idx="1">
                  <c:v>Norway</c:v>
                </c:pt>
                <c:pt idx="2">
                  <c:v>Algeria</c:v>
                </c:pt>
                <c:pt idx="3">
                  <c:v>Qatar</c:v>
                </c:pt>
                <c:pt idx="4">
                  <c:v>US and Others</c:v>
                </c:pt>
              </c:strCache>
            </c:strRef>
          </c:cat>
          <c:val>
            <c:numRef>
              <c:f>algeria!$N$77:$N$81</c:f>
              <c:numCache>
                <c:formatCode>0%</c:formatCode>
                <c:ptCount val="5"/>
                <c:pt idx="0">
                  <c:v>0.09</c:v>
                </c:pt>
                <c:pt idx="1">
                  <c:v>0.3</c:v>
                </c:pt>
                <c:pt idx="2">
                  <c:v>0.1</c:v>
                </c:pt>
                <c:pt idx="3">
                  <c:v>0.1</c:v>
                </c:pt>
                <c:pt idx="4">
                  <c:v>0.4</c:v>
                </c:pt>
              </c:numCache>
            </c:numRef>
          </c:val>
          <c:extLst>
            <c:ext xmlns:c16="http://schemas.microsoft.com/office/drawing/2014/chart" uri="{C3380CC4-5D6E-409C-BE32-E72D297353CC}">
              <c16:uniqueId val="{0000000A-FC33-4B43-9EE5-97E1CC1A65E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205570802021083"/>
          <c:y val="3.3632324780884321E-2"/>
          <c:w val="0.82631562748467513"/>
          <c:h val="0.9327353504382313"/>
        </c:manualLayout>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Sheet1!$C$161:$C$177</c:f>
              <c:strCache>
                <c:ptCount val="17"/>
                <c:pt idx="0">
                  <c:v>Australia</c:v>
                </c:pt>
                <c:pt idx="1">
                  <c:v>Qatar</c:v>
                </c:pt>
                <c:pt idx="2">
                  <c:v>United States</c:v>
                </c:pt>
                <c:pt idx="3">
                  <c:v>Russia</c:v>
                </c:pt>
                <c:pt idx="4">
                  <c:v>Malaysia</c:v>
                </c:pt>
                <c:pt idx="5">
                  <c:v>Nigeria</c:v>
                </c:pt>
                <c:pt idx="6">
                  <c:v>Indonesia</c:v>
                </c:pt>
                <c:pt idx="7">
                  <c:v>Algeria</c:v>
                </c:pt>
                <c:pt idx="8">
                  <c:v>Oman</c:v>
                </c:pt>
                <c:pt idx="9">
                  <c:v>Papua New Guinea</c:v>
                </c:pt>
                <c:pt idx="10">
                  <c:v>Egypt</c:v>
                </c:pt>
                <c:pt idx="11">
                  <c:v>Trinidad and Tobago</c:v>
                </c:pt>
                <c:pt idx="12">
                  <c:v>UAE</c:v>
                </c:pt>
                <c:pt idx="13">
                  <c:v>Brunei</c:v>
                </c:pt>
                <c:pt idx="14">
                  <c:v>Angola</c:v>
                </c:pt>
                <c:pt idx="15">
                  <c:v>Equatorial Guinea</c:v>
                </c:pt>
                <c:pt idx="16">
                  <c:v>Peru</c:v>
                </c:pt>
              </c:strCache>
            </c:strRef>
          </c:cat>
          <c:val>
            <c:numRef>
              <c:f>Sheet1!$D$161:$D$177</c:f>
              <c:numCache>
                <c:formatCode>0%</c:formatCode>
                <c:ptCount val="17"/>
                <c:pt idx="0">
                  <c:v>0.21</c:v>
                </c:pt>
                <c:pt idx="1">
                  <c:v>0.21</c:v>
                </c:pt>
                <c:pt idx="2">
                  <c:v>0.18</c:v>
                </c:pt>
                <c:pt idx="3">
                  <c:v>0.08</c:v>
                </c:pt>
                <c:pt idx="4">
                  <c:v>7.0000000000000007E-2</c:v>
                </c:pt>
                <c:pt idx="5">
                  <c:v>0.04</c:v>
                </c:pt>
                <c:pt idx="6">
                  <c:v>0.04</c:v>
                </c:pt>
                <c:pt idx="7">
                  <c:v>0.03</c:v>
                </c:pt>
                <c:pt idx="8">
                  <c:v>0.03</c:v>
                </c:pt>
                <c:pt idx="9">
                  <c:v>0.02</c:v>
                </c:pt>
                <c:pt idx="10">
                  <c:v>0.02</c:v>
                </c:pt>
                <c:pt idx="11">
                  <c:v>0.02</c:v>
                </c:pt>
                <c:pt idx="12">
                  <c:v>0.02</c:v>
                </c:pt>
                <c:pt idx="13">
                  <c:v>0.02</c:v>
                </c:pt>
                <c:pt idx="14">
                  <c:v>0.01</c:v>
                </c:pt>
                <c:pt idx="15">
                  <c:v>0.01</c:v>
                </c:pt>
                <c:pt idx="16">
                  <c:v>0.01</c:v>
                </c:pt>
              </c:numCache>
            </c:numRef>
          </c:val>
          <c:extLst>
            <c:ext xmlns:c16="http://schemas.microsoft.com/office/drawing/2014/chart" uri="{C3380CC4-5D6E-409C-BE32-E72D297353CC}">
              <c16:uniqueId val="{00000000-570B-4F62-BB81-12AAA5C4BE12}"/>
            </c:ext>
          </c:extLst>
        </c:ser>
        <c:dLbls>
          <c:dLblPos val="outEnd"/>
          <c:showLegendKey val="0"/>
          <c:showVal val="1"/>
          <c:showCatName val="0"/>
          <c:showSerName val="0"/>
          <c:showPercent val="0"/>
          <c:showBubbleSize val="0"/>
        </c:dLbls>
        <c:gapWidth val="182"/>
        <c:axId val="159397376"/>
        <c:axId val="159397792"/>
      </c:barChart>
      <c:catAx>
        <c:axId val="15939737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59397792"/>
        <c:crosses val="autoZero"/>
        <c:auto val="1"/>
        <c:lblAlgn val="ctr"/>
        <c:lblOffset val="100"/>
        <c:noMultiLvlLbl val="0"/>
      </c:catAx>
      <c:valAx>
        <c:axId val="159397792"/>
        <c:scaling>
          <c:orientation val="minMax"/>
        </c:scaling>
        <c:delete val="1"/>
        <c:axPos val="b"/>
        <c:numFmt formatCode="0%" sourceLinked="1"/>
        <c:majorTickMark val="none"/>
        <c:minorTickMark val="none"/>
        <c:tickLblPos val="nextTo"/>
        <c:crossAx val="159397376"/>
        <c:crosses val="max"/>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algeria!$K$47</c:f>
              <c:strCache>
                <c:ptCount val="1"/>
                <c:pt idx="0">
                  <c:v>2021</c:v>
                </c:pt>
              </c:strCache>
            </c:strRef>
          </c:tx>
          <c:spPr>
            <a:solidFill>
              <a:schemeClr val="accent1"/>
            </a:solidFill>
            <a:ln>
              <a:noFill/>
            </a:ln>
            <a:effectLst/>
          </c:spPr>
          <c:invertIfNegative val="0"/>
          <c:cat>
            <c:strRef>
              <c:f>algeria!$J$48:$J$56</c:f>
              <c:strCache>
                <c:ptCount val="9"/>
                <c:pt idx="0">
                  <c:v>Norway</c:v>
                </c:pt>
                <c:pt idx="1">
                  <c:v>Algeria</c:v>
                </c:pt>
                <c:pt idx="2">
                  <c:v>US</c:v>
                </c:pt>
                <c:pt idx="3">
                  <c:v>Australia</c:v>
                </c:pt>
                <c:pt idx="4">
                  <c:v>Qatar</c:v>
                </c:pt>
                <c:pt idx="5">
                  <c:v>Malaysia</c:v>
                </c:pt>
                <c:pt idx="6">
                  <c:v>Nigeria</c:v>
                </c:pt>
                <c:pt idx="7">
                  <c:v>Trinidad</c:v>
                </c:pt>
                <c:pt idx="8">
                  <c:v>Indonesia</c:v>
                </c:pt>
              </c:strCache>
            </c:strRef>
          </c:cat>
          <c:val>
            <c:numRef>
              <c:f>algeria!$K$48:$K$56</c:f>
              <c:numCache>
                <c:formatCode>General</c:formatCode>
                <c:ptCount val="9"/>
                <c:pt idx="0">
                  <c:v>112.8</c:v>
                </c:pt>
                <c:pt idx="1">
                  <c:v>55.2</c:v>
                </c:pt>
                <c:pt idx="2">
                  <c:v>100</c:v>
                </c:pt>
                <c:pt idx="3">
                  <c:v>110</c:v>
                </c:pt>
                <c:pt idx="4">
                  <c:v>100</c:v>
                </c:pt>
                <c:pt idx="5">
                  <c:v>34</c:v>
                </c:pt>
                <c:pt idx="6">
                  <c:v>22</c:v>
                </c:pt>
                <c:pt idx="7">
                  <c:v>13</c:v>
                </c:pt>
                <c:pt idx="8">
                  <c:v>14</c:v>
                </c:pt>
              </c:numCache>
            </c:numRef>
          </c:val>
          <c:extLst>
            <c:ext xmlns:c16="http://schemas.microsoft.com/office/drawing/2014/chart" uri="{C3380CC4-5D6E-409C-BE32-E72D297353CC}">
              <c16:uniqueId val="{00000000-AE5E-40B0-ACC4-B1D42DF32060}"/>
            </c:ext>
          </c:extLst>
        </c:ser>
        <c:ser>
          <c:idx val="1"/>
          <c:order val="1"/>
          <c:tx>
            <c:strRef>
              <c:f>algeria!$L$47</c:f>
              <c:strCache>
                <c:ptCount val="1"/>
                <c:pt idx="0">
                  <c:v>2022</c:v>
                </c:pt>
              </c:strCache>
            </c:strRef>
          </c:tx>
          <c:spPr>
            <a:solidFill>
              <a:schemeClr val="accent2"/>
            </a:solidFill>
            <a:ln>
              <a:noFill/>
            </a:ln>
            <a:effectLst/>
          </c:spPr>
          <c:invertIfNegative val="0"/>
          <c:cat>
            <c:strRef>
              <c:f>algeria!$J$48:$J$56</c:f>
              <c:strCache>
                <c:ptCount val="9"/>
                <c:pt idx="0">
                  <c:v>Norway</c:v>
                </c:pt>
                <c:pt idx="1">
                  <c:v>Algeria</c:v>
                </c:pt>
                <c:pt idx="2">
                  <c:v>US</c:v>
                </c:pt>
                <c:pt idx="3">
                  <c:v>Australia</c:v>
                </c:pt>
                <c:pt idx="4">
                  <c:v>Qatar</c:v>
                </c:pt>
                <c:pt idx="5">
                  <c:v>Malaysia</c:v>
                </c:pt>
                <c:pt idx="6">
                  <c:v>Nigeria</c:v>
                </c:pt>
                <c:pt idx="7">
                  <c:v>Trinidad</c:v>
                </c:pt>
                <c:pt idx="8">
                  <c:v>Indonesia</c:v>
                </c:pt>
              </c:strCache>
            </c:strRef>
          </c:cat>
          <c:val>
            <c:numRef>
              <c:f>algeria!$L$48:$L$56</c:f>
              <c:numCache>
                <c:formatCode>General</c:formatCode>
                <c:ptCount val="9"/>
                <c:pt idx="0">
                  <c:v>123.3</c:v>
                </c:pt>
                <c:pt idx="1">
                  <c:v>65</c:v>
                </c:pt>
                <c:pt idx="2">
                  <c:v>125</c:v>
                </c:pt>
                <c:pt idx="3">
                  <c:v>120</c:v>
                </c:pt>
                <c:pt idx="4">
                  <c:v>110</c:v>
                </c:pt>
                <c:pt idx="5">
                  <c:v>39</c:v>
                </c:pt>
                <c:pt idx="6">
                  <c:v>27</c:v>
                </c:pt>
                <c:pt idx="7">
                  <c:v>18</c:v>
                </c:pt>
                <c:pt idx="8">
                  <c:v>15</c:v>
                </c:pt>
              </c:numCache>
            </c:numRef>
          </c:val>
          <c:extLst>
            <c:ext xmlns:c16="http://schemas.microsoft.com/office/drawing/2014/chart" uri="{C3380CC4-5D6E-409C-BE32-E72D297353CC}">
              <c16:uniqueId val="{00000001-AE5E-40B0-ACC4-B1D42DF32060}"/>
            </c:ext>
          </c:extLst>
        </c:ser>
        <c:dLbls>
          <c:showLegendKey val="0"/>
          <c:showVal val="0"/>
          <c:showCatName val="0"/>
          <c:showSerName val="0"/>
          <c:showPercent val="0"/>
          <c:showBubbleSize val="0"/>
        </c:dLbls>
        <c:gapWidth val="219"/>
        <c:overlap val="-27"/>
        <c:axId val="837309247"/>
        <c:axId val="837303423"/>
      </c:barChart>
      <c:catAx>
        <c:axId val="83730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837303423"/>
        <c:crosses val="autoZero"/>
        <c:auto val="1"/>
        <c:lblAlgn val="ctr"/>
        <c:lblOffset val="100"/>
        <c:noMultiLvlLbl val="0"/>
      </c:catAx>
      <c:valAx>
        <c:axId val="83730342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83730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19-41C9-B047-46E984CEC2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319-41C9-B047-46E984CEC2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19-41C9-B047-46E984CEC2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319-41C9-B047-46E984CEC29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319-41C9-B047-46E984CEC29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319-41C9-B047-46E984CEC29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319-41C9-B047-46E984CEC29A}"/>
              </c:ext>
            </c:extLst>
          </c:dPt>
          <c:dLbls>
            <c:dLbl>
              <c:idx val="0"/>
              <c:layout>
                <c:manualLayout>
                  <c:x val="1.3888888888888888E-2"/>
                  <c:y val="0.2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19-41C9-B047-46E984CEC29A}"/>
                </c:ext>
              </c:extLst>
            </c:dLbl>
            <c:dLbl>
              <c:idx val="1"/>
              <c:layout>
                <c:manualLayout>
                  <c:x val="5.5555555555555046E-3"/>
                  <c:y val="-2.777777777777777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19-41C9-B047-46E984CEC29A}"/>
                </c:ext>
              </c:extLst>
            </c:dLbl>
            <c:dLbl>
              <c:idx val="2"/>
              <c:layout>
                <c:manualLayout>
                  <c:x val="-3.0555555555555555E-2"/>
                  <c:y val="0.138888888888888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319-41C9-B047-46E984CEC29A}"/>
                </c:ext>
              </c:extLst>
            </c:dLbl>
            <c:dLbl>
              <c:idx val="3"/>
              <c:layout>
                <c:manualLayout>
                  <c:x val="-0.11388888888888889"/>
                  <c:y val="0.324074074074074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319-41C9-B047-46E984CEC29A}"/>
                </c:ext>
              </c:extLst>
            </c:dLbl>
            <c:dLbl>
              <c:idx val="4"/>
              <c:layout>
                <c:manualLayout>
                  <c:x val="-0.18472222222222223"/>
                  <c:y val="2.314814814814814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0552362204724406"/>
                      <c:h val="0.20756306503353747"/>
                    </c:manualLayout>
                  </c15:layout>
                </c:ext>
                <c:ext xmlns:c16="http://schemas.microsoft.com/office/drawing/2014/chart" uri="{C3380CC4-5D6E-409C-BE32-E72D297353CC}">
                  <c16:uniqueId val="{00000009-E319-41C9-B047-46E984CEC29A}"/>
                </c:ext>
              </c:extLst>
            </c:dLbl>
            <c:dLbl>
              <c:idx val="5"/>
              <c:layout>
                <c:manualLayout>
                  <c:x val="-6.9444444444444996E-3"/>
                  <c:y val="-2.7755575615628914E-1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1554265091863517"/>
                      <c:h val="0.27207567804024491"/>
                    </c:manualLayout>
                  </c15:layout>
                </c:ext>
                <c:ext xmlns:c16="http://schemas.microsoft.com/office/drawing/2014/chart" uri="{C3380CC4-5D6E-409C-BE32-E72D297353CC}">
                  <c16:uniqueId val="{0000000B-E319-41C9-B047-46E984CEC29A}"/>
                </c:ext>
              </c:extLst>
            </c:dLbl>
            <c:dLbl>
              <c:idx val="6"/>
              <c:layout>
                <c:manualLayout>
                  <c:x val="0.19444444444444445"/>
                  <c:y val="4.166666666666666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319-41C9-B047-46E984CEC29A}"/>
                </c:ext>
              </c:extLst>
            </c:dLbl>
            <c:numFmt formatCode="0.0%"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zh-CN"/>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Sheet1!$D$54:$D$60</c:f>
              <c:strCache>
                <c:ptCount val="7"/>
                <c:pt idx="0">
                  <c:v>Gas</c:v>
                </c:pt>
                <c:pt idx="1">
                  <c:v>Electricity</c:v>
                </c:pt>
                <c:pt idx="2">
                  <c:v>Heat</c:v>
                </c:pt>
                <c:pt idx="3">
                  <c:v>Oil &amp; Petroleum Products</c:v>
                </c:pt>
                <c:pt idx="4">
                  <c:v>Solid Fossil Fuels</c:v>
                </c:pt>
                <c:pt idx="6">
                  <c:v>Renewables, Biofuels, and Other</c:v>
                </c:pt>
              </c:strCache>
            </c:strRef>
          </c:cat>
          <c:val>
            <c:numRef>
              <c:f>Sheet1!$E$54:$E$60</c:f>
              <c:numCache>
                <c:formatCode>0.0%</c:formatCode>
                <c:ptCount val="7"/>
                <c:pt idx="0">
                  <c:v>0.35599999999999998</c:v>
                </c:pt>
                <c:pt idx="1">
                  <c:v>0.28100000000000003</c:v>
                </c:pt>
                <c:pt idx="2">
                  <c:v>0.154</c:v>
                </c:pt>
                <c:pt idx="3">
                  <c:v>0.14599999999999999</c:v>
                </c:pt>
                <c:pt idx="4">
                  <c:v>4.8000000000000001E-2</c:v>
                </c:pt>
                <c:pt idx="6">
                  <c:v>1.4E-2</c:v>
                </c:pt>
              </c:numCache>
            </c:numRef>
          </c:val>
          <c:extLst>
            <c:ext xmlns:c16="http://schemas.microsoft.com/office/drawing/2014/chart" uri="{C3380CC4-5D6E-409C-BE32-E72D297353CC}">
              <c16:uniqueId val="{0000000E-E319-41C9-B047-46E984CEC29A}"/>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'[Gas Charts 2.xlsx]Sheet1'!$B$7:$B$12</c:f>
              <c:strCache>
                <c:ptCount val="6"/>
                <c:pt idx="0">
                  <c:v>Oil</c:v>
                </c:pt>
                <c:pt idx="1">
                  <c:v>Gas</c:v>
                </c:pt>
                <c:pt idx="2">
                  <c:v>Coal</c:v>
                </c:pt>
                <c:pt idx="3">
                  <c:v>Renewables</c:v>
                </c:pt>
                <c:pt idx="4">
                  <c:v>Nuclear</c:v>
                </c:pt>
                <c:pt idx="5">
                  <c:v>Other</c:v>
                </c:pt>
              </c:strCache>
            </c:strRef>
          </c:cat>
          <c:val>
            <c:numRef>
              <c:f>'[Gas Charts 2.xlsx]Sheet1'!$C$7:$C$12</c:f>
              <c:numCache>
                <c:formatCode>0%</c:formatCode>
                <c:ptCount val="6"/>
                <c:pt idx="0">
                  <c:v>0.34</c:v>
                </c:pt>
                <c:pt idx="1">
                  <c:v>0.27</c:v>
                </c:pt>
                <c:pt idx="2">
                  <c:v>0.17</c:v>
                </c:pt>
                <c:pt idx="3">
                  <c:v>0.15</c:v>
                </c:pt>
                <c:pt idx="4">
                  <c:v>0.05</c:v>
                </c:pt>
                <c:pt idx="5">
                  <c:v>0.02</c:v>
                </c:pt>
              </c:numCache>
            </c:numRef>
          </c:val>
          <c:extLst>
            <c:ext xmlns:c16="http://schemas.microsoft.com/office/drawing/2014/chart" uri="{C3380CC4-5D6E-409C-BE32-E72D297353CC}">
              <c16:uniqueId val="{00000000-26C0-476E-9BE1-23C7FE5B38F8}"/>
            </c:ext>
          </c:extLst>
        </c:ser>
        <c:dLbls>
          <c:dLblPos val="outEnd"/>
          <c:showLegendKey val="0"/>
          <c:showVal val="1"/>
          <c:showCatName val="0"/>
          <c:showSerName val="0"/>
          <c:showPercent val="0"/>
          <c:showBubbleSize val="0"/>
        </c:dLbls>
        <c:gapWidth val="219"/>
        <c:overlap val="-27"/>
        <c:axId val="472030207"/>
        <c:axId val="472033951"/>
      </c:barChart>
      <c:catAx>
        <c:axId val="47203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472033951"/>
        <c:crosses val="autoZero"/>
        <c:auto val="1"/>
        <c:lblAlgn val="ctr"/>
        <c:lblOffset val="100"/>
        <c:noMultiLvlLbl val="0"/>
      </c:catAx>
      <c:valAx>
        <c:axId val="472033951"/>
        <c:scaling>
          <c:orientation val="minMax"/>
        </c:scaling>
        <c:delete val="1"/>
        <c:axPos val="l"/>
        <c:numFmt formatCode="0%" sourceLinked="1"/>
        <c:majorTickMark val="none"/>
        <c:minorTickMark val="none"/>
        <c:tickLblPos val="nextTo"/>
        <c:crossAx val="472030207"/>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Sheet2!$F$78:$F$79</c:f>
              <c:strCache>
                <c:ptCount val="2"/>
                <c:pt idx="0">
                  <c:v>Russian Gas Sent to China</c:v>
                </c:pt>
                <c:pt idx="1">
                  <c:v>Russian Gas Sent to Europe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1" u="none" strike="noStrike" kern="1200" baseline="0">
                    <a:solidFill>
                      <a:schemeClr val="tx1">
                        <a:lumMod val="75000"/>
                        <a:lumOff val="25000"/>
                      </a:schemeClr>
                    </a:solidFill>
                    <a:latin typeface="Georgia" panose="02040502050405020303" pitchFamily="18" charset="0"/>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Sheet2!$F$78:$F$79</c:f>
              <c:strCache>
                <c:ptCount val="2"/>
                <c:pt idx="0">
                  <c:v>Russian Gas Sent to China</c:v>
                </c:pt>
                <c:pt idx="1">
                  <c:v>Russian Gas Sent to Europe</c:v>
                </c:pt>
              </c:strCache>
            </c:strRef>
          </c:cat>
          <c:val>
            <c:numRef>
              <c:f>Sheet2!$G$78:$G$79</c:f>
              <c:numCache>
                <c:formatCode>General</c:formatCode>
                <c:ptCount val="2"/>
                <c:pt idx="0">
                  <c:v>16.5</c:v>
                </c:pt>
                <c:pt idx="1">
                  <c:v>170</c:v>
                </c:pt>
              </c:numCache>
            </c:numRef>
          </c:val>
          <c:extLst>
            <c:ext xmlns:c16="http://schemas.microsoft.com/office/drawing/2014/chart" uri="{C3380CC4-5D6E-409C-BE32-E72D297353CC}">
              <c16:uniqueId val="{00000000-EC52-43B1-8952-3B2132C07E95}"/>
            </c:ext>
          </c:extLst>
        </c:ser>
        <c:dLbls>
          <c:dLblPos val="outEnd"/>
          <c:showLegendKey val="0"/>
          <c:showVal val="1"/>
          <c:showCatName val="0"/>
          <c:showSerName val="0"/>
          <c:showPercent val="0"/>
          <c:showBubbleSize val="0"/>
        </c:dLbls>
        <c:gapWidth val="219"/>
        <c:axId val="1000668528"/>
        <c:axId val="1000672136"/>
      </c:barChart>
      <c:catAx>
        <c:axId val="1000668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zh-CN"/>
          </a:p>
        </c:txPr>
        <c:crossAx val="1000672136"/>
        <c:crosses val="autoZero"/>
        <c:auto val="1"/>
        <c:lblAlgn val="ctr"/>
        <c:lblOffset val="100"/>
        <c:noMultiLvlLbl val="0"/>
      </c:catAx>
      <c:valAx>
        <c:axId val="1000672136"/>
        <c:scaling>
          <c:orientation val="minMax"/>
        </c:scaling>
        <c:delete val="1"/>
        <c:axPos val="b"/>
        <c:numFmt formatCode="General" sourceLinked="1"/>
        <c:majorTickMark val="none"/>
        <c:minorTickMark val="none"/>
        <c:tickLblPos val="nextTo"/>
        <c:crossAx val="100066852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A8_2D8787C5.xml><?xml version="1.0" encoding="utf-8"?>
<p188:cmLst xmlns:a="http://schemas.openxmlformats.org/drawingml/2006/main" xmlns:r="http://schemas.openxmlformats.org/officeDocument/2006/relationships" xmlns:p188="http://schemas.microsoft.com/office/powerpoint/2018/8/main">
  <p188:cm id="{C055FBEB-D1CE-4BAF-A9E5-4923FD01CAC4}" authorId="{C31CA6EB-D0FB-D8AB-A76F-431C8D692EC5}" created="2023-01-29T07:52:09.005">
    <pc:sldMkLst xmlns:pc="http://schemas.microsoft.com/office/powerpoint/2013/main/command">
      <pc:docMk/>
      <pc:sldMk cId="763856837" sldId="424"/>
    </pc:sldMkLst>
    <p188:txBody>
      <a:bodyPr/>
      <a:lstStyle/>
      <a:p>
        <a:r>
          <a:rPr lang="zh-CN" altLang="en-US"/>
          <a:t>这页注意一下</a:t>
        </a:r>
      </a:p>
    </p188:txBody>
  </p188:cm>
</p188:cmLst>
</file>

<file path=ppt/drawings/drawing1.xml><?xml version="1.0" encoding="utf-8"?>
<c:userShapes xmlns:c="http://schemas.openxmlformats.org/drawingml/2006/chart">
  <cdr:relSizeAnchor xmlns:cdr="http://schemas.openxmlformats.org/drawingml/2006/chartDrawing">
    <cdr:from>
      <cdr:x>0.61327</cdr:x>
      <cdr:y>0.2693</cdr:y>
    </cdr:from>
    <cdr:to>
      <cdr:x>0.92628</cdr:x>
      <cdr:y>0.46482</cdr:y>
    </cdr:to>
    <cdr:sp macro="" textlink="">
      <cdr:nvSpPr>
        <cdr:cNvPr id="2" name="TextBox 1">
          <a:extLst xmlns:a="http://schemas.openxmlformats.org/drawingml/2006/main">
            <a:ext uri="{FF2B5EF4-FFF2-40B4-BE49-F238E27FC236}">
              <a16:creationId xmlns:a16="http://schemas.microsoft.com/office/drawing/2014/main" id="{2619D03B-4940-DB49-824D-486378943305}"/>
            </a:ext>
          </a:extLst>
        </cdr:cNvPr>
        <cdr:cNvSpPr txBox="1"/>
      </cdr:nvSpPr>
      <cdr:spPr>
        <a:xfrm xmlns:a="http://schemas.openxmlformats.org/drawingml/2006/main">
          <a:off x="4860012" y="1144611"/>
          <a:ext cx="2480588" cy="830997"/>
        </a:xfrm>
        <a:prstGeom xmlns:a="http://schemas.openxmlformats.org/drawingml/2006/main" prst="rect">
          <a:avLst/>
        </a:prstGeom>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b="1" dirty="0">
              <a:solidFill>
                <a:srgbClr val="EEB500"/>
              </a:solidFill>
              <a:latin typeface="Georgia" panose="02040502050405020303" pitchFamily="18" charset="0"/>
            </a:rPr>
            <a:t>Almost 100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of additional supply brought on to global markets in 2022, a ~20% increase in total supply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2386C4-BC53-81AC-D415-EFB9A6755C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7C2E76-8D8A-DB47-6DC1-A53CFCFD9F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E5A40A-AEF8-4148-8125-7DB9975CDA31}" type="datetimeFigureOut">
              <a:rPr lang="en-US" smtClean="0"/>
              <a:t>1/30/2023</a:t>
            </a:fld>
            <a:endParaRPr lang="en-US"/>
          </a:p>
        </p:txBody>
      </p:sp>
      <p:sp>
        <p:nvSpPr>
          <p:cNvPr id="4" name="Footer Placeholder 3">
            <a:extLst>
              <a:ext uri="{FF2B5EF4-FFF2-40B4-BE49-F238E27FC236}">
                <a16:creationId xmlns:a16="http://schemas.microsoft.com/office/drawing/2014/main" id="{1B29904A-6BDB-6812-9967-EE702B15F4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4F01B7-7C7A-1CA9-8326-193EE4983F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4009FD-665A-444E-961D-A8361632180F}" type="slidenum">
              <a:rPr lang="en-US" smtClean="0"/>
              <a:t>‹#›</a:t>
            </a:fld>
            <a:endParaRPr lang="en-US"/>
          </a:p>
        </p:txBody>
      </p:sp>
    </p:spTree>
    <p:extLst>
      <p:ext uri="{BB962C8B-B14F-4D97-AF65-F5344CB8AC3E}">
        <p14:creationId xmlns:p14="http://schemas.microsoft.com/office/powerpoint/2010/main" val="1902840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D0E3B-FACF-4099-BB17-C26FCD4B317B}"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E16A7-CFB8-4900-8DAC-F2A67B5E1BC6}" type="slidenum">
              <a:rPr lang="en-US" smtClean="0"/>
              <a:t>‹#›</a:t>
            </a:fld>
            <a:endParaRPr lang="en-US"/>
          </a:p>
        </p:txBody>
      </p:sp>
    </p:spTree>
    <p:extLst>
      <p:ext uri="{BB962C8B-B14F-4D97-AF65-F5344CB8AC3E}">
        <p14:creationId xmlns:p14="http://schemas.microsoft.com/office/powerpoint/2010/main" val="28405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AAC1-09AB-5AF9-5958-8BCF03CB0288}"/>
              </a:ext>
            </a:extLst>
          </p:cNvPr>
          <p:cNvSpPr>
            <a:spLocks noGrp="1"/>
          </p:cNvSpPr>
          <p:nvPr>
            <p:ph type="ctrTitle" hasCustomPrompt="1"/>
          </p:nvPr>
        </p:nvSpPr>
        <p:spPr>
          <a:xfrm>
            <a:off x="612607" y="3158194"/>
            <a:ext cx="10966785" cy="1383727"/>
          </a:xfrm>
          <a:prstGeom prst="rect">
            <a:avLst/>
          </a:prstGeom>
        </p:spPr>
        <p:txBody>
          <a:bodyPr anchor="t"/>
          <a:lstStyle>
            <a:lvl1pPr algn="l">
              <a:defRPr sz="4400" b="1"/>
            </a:lvl1pPr>
          </a:lstStyle>
          <a:p>
            <a:r>
              <a:rPr lang="en-US" dirty="0"/>
              <a:t>[Document Subtitle]</a:t>
            </a:r>
          </a:p>
        </p:txBody>
      </p:sp>
      <p:sp>
        <p:nvSpPr>
          <p:cNvPr id="15" name="Subtitle 2">
            <a:extLst>
              <a:ext uri="{FF2B5EF4-FFF2-40B4-BE49-F238E27FC236}">
                <a16:creationId xmlns:a16="http://schemas.microsoft.com/office/drawing/2014/main" id="{841F47EB-DE17-C469-3821-12C8F663F345}"/>
              </a:ext>
            </a:extLst>
          </p:cNvPr>
          <p:cNvSpPr>
            <a:spLocks noGrp="1"/>
          </p:cNvSpPr>
          <p:nvPr>
            <p:ph type="subTitle" idx="1" hasCustomPrompt="1"/>
          </p:nvPr>
        </p:nvSpPr>
        <p:spPr>
          <a:xfrm>
            <a:off x="612607" y="2682875"/>
            <a:ext cx="10966785" cy="403225"/>
          </a:xfrm>
          <a:prstGeom prst="rect">
            <a:avLst/>
          </a:prstGeom>
        </p:spPr>
        <p:txBody>
          <a:bodyPr anchor="b"/>
          <a:lstStyle>
            <a:lvl1pPr marL="0" indent="0" algn="l">
              <a:buNone/>
              <a:defRPr sz="2000">
                <a:solidFill>
                  <a:schemeClr val="accent4">
                    <a:lumMod val="60000"/>
                    <a:lumOff val="4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[Document Title]</a:t>
            </a:r>
          </a:p>
        </p:txBody>
      </p:sp>
      <p:sp>
        <p:nvSpPr>
          <p:cNvPr id="18" name="Text Placeholder 17">
            <a:extLst>
              <a:ext uri="{FF2B5EF4-FFF2-40B4-BE49-F238E27FC236}">
                <a16:creationId xmlns:a16="http://schemas.microsoft.com/office/drawing/2014/main" id="{ED670F7E-9C28-24F9-0C63-B7784E8FF738}"/>
              </a:ext>
            </a:extLst>
          </p:cNvPr>
          <p:cNvSpPr>
            <a:spLocks noGrp="1"/>
          </p:cNvSpPr>
          <p:nvPr>
            <p:ph type="body" sz="quarter" idx="10" hasCustomPrompt="1"/>
          </p:nvPr>
        </p:nvSpPr>
        <p:spPr>
          <a:xfrm>
            <a:off x="612607" y="4870886"/>
            <a:ext cx="3651250" cy="320738"/>
          </a:xfrm>
          <a:prstGeom prst="rect">
            <a:avLst/>
          </a:prstGeom>
        </p:spPr>
        <p:txBody>
          <a:bodyPr anchor="b"/>
          <a:lstStyle>
            <a:lvl1pPr marL="0" indent="0">
              <a:buNone/>
              <a:defRPr sz="1400">
                <a:latin typeface="+mj-lt"/>
              </a:defRPr>
            </a:lvl1pPr>
          </a:lstStyle>
          <a:p>
            <a:pPr lvl="0"/>
            <a:r>
              <a:rPr lang="en-US" dirty="0"/>
              <a:t>[Date]</a:t>
            </a:r>
          </a:p>
        </p:txBody>
      </p:sp>
    </p:spTree>
    <p:extLst>
      <p:ext uri="{BB962C8B-B14F-4D97-AF65-F5344CB8AC3E}">
        <p14:creationId xmlns:p14="http://schemas.microsoft.com/office/powerpoint/2010/main" val="111815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5C1F7DF-D437-B47B-C000-D3A0236ED9AB}"/>
              </a:ext>
            </a:extLst>
          </p:cNvPr>
          <p:cNvSpPr>
            <a:spLocks noGrp="1"/>
          </p:cNvSpPr>
          <p:nvPr>
            <p:ph type="title" hasCustomPrompt="1"/>
          </p:nvPr>
        </p:nvSpPr>
        <p:spPr>
          <a:xfrm>
            <a:off x="266700" y="1129554"/>
            <a:ext cx="11658600" cy="477370"/>
          </a:xfrm>
          <a:prstGeom prst="rect">
            <a:avLst/>
          </a:prstGeom>
        </p:spPr>
        <p:txBody>
          <a:bodyPr anchor="t"/>
          <a:lstStyle>
            <a:lvl1pPr algn="l">
              <a:defRPr sz="2000" b="1">
                <a:solidFill>
                  <a:schemeClr val="tx1"/>
                </a:solidFill>
              </a:defRPr>
            </a:lvl1pPr>
          </a:lstStyle>
          <a:p>
            <a:r>
              <a:rPr lang="en-US" dirty="0"/>
              <a:t>[Title]</a:t>
            </a:r>
          </a:p>
        </p:txBody>
      </p:sp>
      <p:sp>
        <p:nvSpPr>
          <p:cNvPr id="3" name="Slide Number Placeholder 2">
            <a:extLst>
              <a:ext uri="{FF2B5EF4-FFF2-40B4-BE49-F238E27FC236}">
                <a16:creationId xmlns:a16="http://schemas.microsoft.com/office/drawing/2014/main" id="{51739F54-BCB3-8807-6C51-5BDAD5DF87D9}"/>
              </a:ext>
            </a:extLst>
          </p:cNvPr>
          <p:cNvSpPr>
            <a:spLocks noGrp="1"/>
          </p:cNvSpPr>
          <p:nvPr>
            <p:ph type="sldNum" sz="quarter" idx="10"/>
          </p:nvPr>
        </p:nvSpPr>
        <p:spPr/>
        <p:txBody>
          <a:bodyPr/>
          <a:lstStyle/>
          <a:p>
            <a:fld id="{0CBF6629-EB3D-534B-9A06-60C368E35DAE}" type="slidenum">
              <a:rPr lang="en-US" smtClean="0"/>
              <a:pPr/>
              <a:t>‹#›</a:t>
            </a:fld>
            <a:endParaRPr lang="en-US" dirty="0"/>
          </a:p>
        </p:txBody>
      </p:sp>
      <p:cxnSp>
        <p:nvCxnSpPr>
          <p:cNvPr id="4" name="Straight Connector 3">
            <a:extLst>
              <a:ext uri="{FF2B5EF4-FFF2-40B4-BE49-F238E27FC236}">
                <a16:creationId xmlns:a16="http://schemas.microsoft.com/office/drawing/2014/main" id="{C301841C-841F-7BEB-3BF3-257CE9F0DC8F}"/>
              </a:ext>
            </a:extLst>
          </p:cNvPr>
          <p:cNvCxnSpPr/>
          <p:nvPr userDrawn="1"/>
        </p:nvCxnSpPr>
        <p:spPr>
          <a:xfrm>
            <a:off x="689466" y="6480173"/>
            <a:ext cx="0" cy="281782"/>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9C1835D1-2DBE-CC7F-741F-A15628491C8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6700" y="6450595"/>
            <a:ext cx="325616" cy="340938"/>
          </a:xfrm>
          <a:prstGeom prst="rect">
            <a:avLst/>
          </a:prstGeom>
        </p:spPr>
      </p:pic>
    </p:spTree>
    <p:extLst>
      <p:ext uri="{BB962C8B-B14F-4D97-AF65-F5344CB8AC3E}">
        <p14:creationId xmlns:p14="http://schemas.microsoft.com/office/powerpoint/2010/main" val="2538388622"/>
      </p:ext>
    </p:extLst>
  </p:cSld>
  <p:clrMapOvr>
    <a:masterClrMapping/>
  </p:clrMapOvr>
  <p:extLst>
    <p:ext uri="{DCECCB84-F9BA-43D5-87BE-67443E8EF086}">
      <p15:sldGuideLst xmlns:p15="http://schemas.microsoft.com/office/powerpoint/2012/main">
        <p15:guide id="1" pos="75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p>
            <a:fld id="{0CBF6629-EB3D-534B-9A06-60C368E35DAE}" type="slidenum">
              <a:rPr lang="en-US" smtClean="0"/>
              <a:pPr/>
              <a:t>‹#›</a:t>
            </a:fld>
            <a:endParaRPr lang="en-US" dirty="0"/>
          </a:p>
        </p:txBody>
      </p:sp>
      <p:sp>
        <p:nvSpPr>
          <p:cNvPr id="7" name="Title 6">
            <a:extLst>
              <a:ext uri="{FF2B5EF4-FFF2-40B4-BE49-F238E27FC236}">
                <a16:creationId xmlns:a16="http://schemas.microsoft.com/office/drawing/2014/main" id="{BE73C72D-767B-6319-1A2C-6EEAB724C9AE}"/>
              </a:ext>
            </a:extLst>
          </p:cNvPr>
          <p:cNvSpPr>
            <a:spLocks noGrp="1"/>
          </p:cNvSpPr>
          <p:nvPr>
            <p:ph type="title" hasCustomPrompt="1"/>
          </p:nvPr>
        </p:nvSpPr>
        <p:spPr>
          <a:xfrm>
            <a:off x="266700" y="351678"/>
            <a:ext cx="2805953" cy="972857"/>
          </a:xfrm>
          <a:prstGeom prst="rect">
            <a:avLst/>
          </a:prstGeom>
        </p:spPr>
        <p:txBody>
          <a:bodyPr anchor="b"/>
          <a:lstStyle>
            <a:lvl1pPr algn="ctr">
              <a:defRPr sz="2000" b="1">
                <a:solidFill>
                  <a:schemeClr val="bg1"/>
                </a:solidFill>
              </a:defRPr>
            </a:lvl1pPr>
          </a:lstStyle>
          <a:p>
            <a:r>
              <a:rPr lang="en-US" dirty="0"/>
              <a:t>[Title]</a:t>
            </a:r>
          </a:p>
        </p:txBody>
      </p:sp>
      <p:sp>
        <p:nvSpPr>
          <p:cNvPr id="9" name="Content Placeholder 8">
            <a:extLst>
              <a:ext uri="{FF2B5EF4-FFF2-40B4-BE49-F238E27FC236}">
                <a16:creationId xmlns:a16="http://schemas.microsoft.com/office/drawing/2014/main" id="{9F67EF96-B670-37B1-F1AB-44AF395BF2AA}"/>
              </a:ext>
            </a:extLst>
          </p:cNvPr>
          <p:cNvSpPr>
            <a:spLocks noGrp="1"/>
          </p:cNvSpPr>
          <p:nvPr>
            <p:ph sz="quarter" idx="11" hasCustomPrompt="1"/>
          </p:nvPr>
        </p:nvSpPr>
        <p:spPr>
          <a:xfrm>
            <a:off x="265953" y="1507798"/>
            <a:ext cx="2806700" cy="3225567"/>
          </a:xfrm>
          <a:prstGeom prst="rect">
            <a:avLst/>
          </a:prstGeom>
        </p:spPr>
        <p:txBody>
          <a:bodyPr/>
          <a:lstStyle>
            <a:lvl1pPr marL="0" indent="0">
              <a:buNone/>
              <a:defRPr sz="1000">
                <a:solidFill>
                  <a:schemeClr val="bg1"/>
                </a:solidFill>
              </a:defRPr>
            </a:lvl1pPr>
          </a:lstStyle>
          <a:p>
            <a:pPr lvl="0"/>
            <a:r>
              <a:rPr lang="en-US" dirty="0"/>
              <a:t>[Summary Content]</a:t>
            </a:r>
          </a:p>
        </p:txBody>
      </p:sp>
      <p:sp>
        <p:nvSpPr>
          <p:cNvPr id="10" name="Content Placeholder 8">
            <a:extLst>
              <a:ext uri="{FF2B5EF4-FFF2-40B4-BE49-F238E27FC236}">
                <a16:creationId xmlns:a16="http://schemas.microsoft.com/office/drawing/2014/main" id="{2E191D35-3D36-8299-DA9D-490B713B8D4C}"/>
              </a:ext>
            </a:extLst>
          </p:cNvPr>
          <p:cNvSpPr>
            <a:spLocks noGrp="1"/>
          </p:cNvSpPr>
          <p:nvPr>
            <p:ph sz="quarter" idx="12" hasCustomPrompt="1"/>
          </p:nvPr>
        </p:nvSpPr>
        <p:spPr>
          <a:xfrm>
            <a:off x="266700" y="4916629"/>
            <a:ext cx="2806700" cy="1205400"/>
          </a:xfrm>
          <a:prstGeom prst="rect">
            <a:avLst/>
          </a:prstGeom>
        </p:spPr>
        <p:txBody>
          <a:bodyPr anchor="b"/>
          <a:lstStyle>
            <a:lvl1pPr marL="0" indent="0">
              <a:buNone/>
              <a:defRPr sz="600">
                <a:solidFill>
                  <a:schemeClr val="bg1"/>
                </a:solidFill>
              </a:defRPr>
            </a:lvl1pPr>
          </a:lstStyle>
          <a:p>
            <a:pPr lvl="0"/>
            <a:r>
              <a:rPr lang="en-US" dirty="0"/>
              <a:t>[Footnote]</a:t>
            </a:r>
          </a:p>
        </p:txBody>
      </p:sp>
    </p:spTree>
    <p:extLst>
      <p:ext uri="{BB962C8B-B14F-4D97-AF65-F5344CB8AC3E}">
        <p14:creationId xmlns:p14="http://schemas.microsoft.com/office/powerpoint/2010/main" val="375132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p>
            <a:fld id="{0CBF6629-EB3D-534B-9A06-60C368E35DAE}" type="slidenum">
              <a:rPr lang="en-US" smtClean="0"/>
              <a:pPr/>
              <a:t>‹#›</a:t>
            </a:fld>
            <a:endParaRPr lang="en-US" dirty="0"/>
          </a:p>
        </p:txBody>
      </p:sp>
      <p:sp>
        <p:nvSpPr>
          <p:cNvPr id="9" name="Content Placeholder 8">
            <a:extLst>
              <a:ext uri="{FF2B5EF4-FFF2-40B4-BE49-F238E27FC236}">
                <a16:creationId xmlns:a16="http://schemas.microsoft.com/office/drawing/2014/main" id="{9F67EF96-B670-37B1-F1AB-44AF395BF2AA}"/>
              </a:ext>
            </a:extLst>
          </p:cNvPr>
          <p:cNvSpPr>
            <a:spLocks noGrp="1"/>
          </p:cNvSpPr>
          <p:nvPr>
            <p:ph sz="quarter" idx="11" hasCustomPrompt="1"/>
          </p:nvPr>
        </p:nvSpPr>
        <p:spPr>
          <a:xfrm>
            <a:off x="265953" y="2051384"/>
            <a:ext cx="2806700" cy="2681981"/>
          </a:xfrm>
          <a:prstGeom prst="rect">
            <a:avLst/>
          </a:prstGeom>
        </p:spPr>
        <p:txBody>
          <a:bodyPr/>
          <a:lstStyle>
            <a:lvl1pPr marL="0" indent="0">
              <a:buNone/>
              <a:defRPr sz="1000">
                <a:solidFill>
                  <a:schemeClr val="bg1"/>
                </a:solidFill>
              </a:defRPr>
            </a:lvl1pPr>
          </a:lstStyle>
          <a:p>
            <a:pPr lvl="0"/>
            <a:r>
              <a:rPr lang="en-US" dirty="0"/>
              <a:t>[Summary Content]</a:t>
            </a:r>
          </a:p>
        </p:txBody>
      </p:sp>
      <p:sp>
        <p:nvSpPr>
          <p:cNvPr id="10" name="Content Placeholder 8">
            <a:extLst>
              <a:ext uri="{FF2B5EF4-FFF2-40B4-BE49-F238E27FC236}">
                <a16:creationId xmlns:a16="http://schemas.microsoft.com/office/drawing/2014/main" id="{2E191D35-3D36-8299-DA9D-490B713B8D4C}"/>
              </a:ext>
            </a:extLst>
          </p:cNvPr>
          <p:cNvSpPr>
            <a:spLocks noGrp="1"/>
          </p:cNvSpPr>
          <p:nvPr>
            <p:ph sz="quarter" idx="12" hasCustomPrompt="1"/>
          </p:nvPr>
        </p:nvSpPr>
        <p:spPr>
          <a:xfrm>
            <a:off x="266700" y="4916629"/>
            <a:ext cx="2806700" cy="1205400"/>
          </a:xfrm>
          <a:prstGeom prst="rect">
            <a:avLst/>
          </a:prstGeom>
        </p:spPr>
        <p:txBody>
          <a:bodyPr anchor="b"/>
          <a:lstStyle>
            <a:lvl1pPr marL="0" indent="0">
              <a:buNone/>
              <a:defRPr sz="600">
                <a:solidFill>
                  <a:schemeClr val="bg1"/>
                </a:solidFill>
              </a:defRPr>
            </a:lvl1pPr>
          </a:lstStyle>
          <a:p>
            <a:pPr lvl="0"/>
            <a:r>
              <a:rPr lang="en-US" dirty="0"/>
              <a:t>[Footnote]</a:t>
            </a:r>
          </a:p>
        </p:txBody>
      </p:sp>
      <p:sp>
        <p:nvSpPr>
          <p:cNvPr id="6" name="Rectangle 5">
            <a:extLst>
              <a:ext uri="{FF2B5EF4-FFF2-40B4-BE49-F238E27FC236}">
                <a16:creationId xmlns:a16="http://schemas.microsoft.com/office/drawing/2014/main" id="{9AF8AB17-2002-01E0-0C84-1A1915234BDD}"/>
              </a:ext>
            </a:extLst>
          </p:cNvPr>
          <p:cNvSpPr/>
          <p:nvPr userDrawn="1"/>
        </p:nvSpPr>
        <p:spPr>
          <a:xfrm>
            <a:off x="0" y="1"/>
            <a:ext cx="12192000" cy="70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C56C421B-802B-47A4-A291-6597D9F9F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sp>
        <p:nvSpPr>
          <p:cNvPr id="11" name="Title 6">
            <a:extLst>
              <a:ext uri="{FF2B5EF4-FFF2-40B4-BE49-F238E27FC236}">
                <a16:creationId xmlns:a16="http://schemas.microsoft.com/office/drawing/2014/main" id="{4DB744F4-C6AD-9637-A6EC-CE70C434FF00}"/>
              </a:ext>
            </a:extLst>
          </p:cNvPr>
          <p:cNvSpPr>
            <a:spLocks noGrp="1"/>
          </p:cNvSpPr>
          <p:nvPr>
            <p:ph type="title" hasCustomPrompt="1"/>
          </p:nvPr>
        </p:nvSpPr>
        <p:spPr>
          <a:xfrm>
            <a:off x="265953" y="982745"/>
            <a:ext cx="2805953" cy="885375"/>
          </a:xfrm>
          <a:prstGeom prst="rect">
            <a:avLst/>
          </a:prstGeom>
        </p:spPr>
        <p:txBody>
          <a:bodyPr anchor="b"/>
          <a:lstStyle>
            <a:lvl1pPr algn="ctr">
              <a:defRPr sz="2000" b="1">
                <a:solidFill>
                  <a:schemeClr val="bg1"/>
                </a:solidFill>
              </a:defRPr>
            </a:lvl1pPr>
          </a:lstStyle>
          <a:p>
            <a:r>
              <a:rPr lang="en-US" dirty="0"/>
              <a:t>[Title]</a:t>
            </a:r>
          </a:p>
        </p:txBody>
      </p:sp>
    </p:spTree>
    <p:extLst>
      <p:ext uri="{BB962C8B-B14F-4D97-AF65-F5344CB8AC3E}">
        <p14:creationId xmlns:p14="http://schemas.microsoft.com/office/powerpoint/2010/main" val="313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lvl1pPr>
              <a:defRPr>
                <a:solidFill>
                  <a:srgbClr val="000000"/>
                </a:solidFill>
              </a:defRPr>
            </a:lvl1pPr>
          </a:lstStyle>
          <a:p>
            <a:fld id="{0CBF6629-EB3D-534B-9A06-60C368E35DAE}" type="slidenum">
              <a:rPr lang="en-US" smtClean="0"/>
              <a:pPr/>
              <a:t>‹#›</a:t>
            </a:fld>
            <a:endParaRPr lang="en-US" dirty="0"/>
          </a:p>
        </p:txBody>
      </p:sp>
      <p:sp>
        <p:nvSpPr>
          <p:cNvPr id="7" name="Title 6">
            <a:extLst>
              <a:ext uri="{FF2B5EF4-FFF2-40B4-BE49-F238E27FC236}">
                <a16:creationId xmlns:a16="http://schemas.microsoft.com/office/drawing/2014/main" id="{BE73C72D-767B-6319-1A2C-6EEAB724C9AE}"/>
              </a:ext>
            </a:extLst>
          </p:cNvPr>
          <p:cNvSpPr>
            <a:spLocks noGrp="1"/>
          </p:cNvSpPr>
          <p:nvPr>
            <p:ph type="title" hasCustomPrompt="1"/>
          </p:nvPr>
        </p:nvSpPr>
        <p:spPr>
          <a:xfrm>
            <a:off x="266700" y="1129554"/>
            <a:ext cx="11658600" cy="477370"/>
          </a:xfrm>
          <a:prstGeom prst="rect">
            <a:avLst/>
          </a:prstGeom>
        </p:spPr>
        <p:txBody>
          <a:bodyPr anchor="t"/>
          <a:lstStyle>
            <a:lvl1pPr algn="l">
              <a:defRPr sz="2000" b="1">
                <a:solidFill>
                  <a:srgbClr val="000000"/>
                </a:solidFill>
              </a:defRPr>
            </a:lvl1pPr>
          </a:lstStyle>
          <a:p>
            <a:r>
              <a:rPr lang="en-US" dirty="0"/>
              <a:t>[Title]</a:t>
            </a:r>
          </a:p>
        </p:txBody>
      </p:sp>
    </p:spTree>
    <p:extLst>
      <p:ext uri="{BB962C8B-B14F-4D97-AF65-F5344CB8AC3E}">
        <p14:creationId xmlns:p14="http://schemas.microsoft.com/office/powerpoint/2010/main" val="4078241353"/>
      </p:ext>
    </p:extLst>
  </p:cSld>
  <p:clrMapOvr>
    <a:masterClrMapping/>
  </p:clrMapOvr>
  <p:extLst>
    <p:ext uri="{DCECCB84-F9BA-43D5-87BE-67443E8EF086}">
      <p15:sldGuideLst xmlns:p15="http://schemas.microsoft.com/office/powerpoint/2012/main">
        <p15:guide id="1" pos="7512"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222861-C5FE-9499-A53E-42F2D55A0AC6}"/>
              </a:ext>
            </a:extLst>
          </p:cNvPr>
          <p:cNvSpPr/>
          <p:nvPr userDrawn="1"/>
        </p:nvSpPr>
        <p:spPr>
          <a:xfrm>
            <a:off x="0" y="1"/>
            <a:ext cx="12192000" cy="7038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with low confidence">
            <a:extLst>
              <a:ext uri="{FF2B5EF4-FFF2-40B4-BE49-F238E27FC236}">
                <a16:creationId xmlns:a16="http://schemas.microsoft.com/office/drawing/2014/main" id="{4208FC11-E04C-501F-F176-A86075E3F1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sp>
        <p:nvSpPr>
          <p:cNvPr id="7" name="Slide Number Placeholder 8">
            <a:extLst>
              <a:ext uri="{FF2B5EF4-FFF2-40B4-BE49-F238E27FC236}">
                <a16:creationId xmlns:a16="http://schemas.microsoft.com/office/drawing/2014/main" id="{E1D3BF5E-1B10-D794-2D21-57E9B93D2E5C}"/>
              </a:ext>
            </a:extLst>
          </p:cNvPr>
          <p:cNvSpPr>
            <a:spLocks noGrp="1"/>
          </p:cNvSpPr>
          <p:nvPr>
            <p:ph type="sldNum" sz="quarter" idx="4"/>
          </p:nvPr>
        </p:nvSpPr>
        <p:spPr>
          <a:xfrm>
            <a:off x="749809" y="6488111"/>
            <a:ext cx="1746202" cy="273844"/>
          </a:xfrm>
          <a:prstGeom prst="rect">
            <a:avLst/>
          </a:prstGeom>
        </p:spPr>
        <p:txBody>
          <a:bodyPr/>
          <a:lstStyle>
            <a:lvl1pPr>
              <a:defRPr sz="1000">
                <a:solidFill>
                  <a:schemeClr val="tx1"/>
                </a:solidFill>
                <a:latin typeface="+mj-lt"/>
              </a:defRPr>
            </a:lvl1pPr>
          </a:lstStyle>
          <a:p>
            <a:fld id="{0CBF6629-EB3D-534B-9A06-60C368E35DAE}" type="slidenum">
              <a:rPr lang="en-US" smtClean="0"/>
              <a:pPr/>
              <a:t>‹#›</a:t>
            </a:fld>
            <a:endParaRPr lang="en-US" dirty="0"/>
          </a:p>
        </p:txBody>
      </p:sp>
    </p:spTree>
    <p:extLst>
      <p:ext uri="{BB962C8B-B14F-4D97-AF65-F5344CB8AC3E}">
        <p14:creationId xmlns:p14="http://schemas.microsoft.com/office/powerpoint/2010/main" val="403002969"/>
      </p:ext>
    </p:extLst>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4A1D-83D8-23F5-0B7A-F487BBDBD968}"/>
              </a:ext>
            </a:extLst>
          </p:cNvPr>
          <p:cNvSpPr/>
          <p:nvPr userDrawn="1"/>
        </p:nvSpPr>
        <p:spPr>
          <a:xfrm>
            <a:off x="0" y="0"/>
            <a:ext cx="3362826" cy="6858000"/>
          </a:xfrm>
          <a:prstGeom prst="rect">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7" name="Slide Number Placeholder 8">
            <a:extLst>
              <a:ext uri="{FF2B5EF4-FFF2-40B4-BE49-F238E27FC236}">
                <a16:creationId xmlns:a16="http://schemas.microsoft.com/office/drawing/2014/main" id="{3E1B4724-C84C-9F17-6C36-4089B419F973}"/>
              </a:ext>
            </a:extLst>
          </p:cNvPr>
          <p:cNvSpPr>
            <a:spLocks noGrp="1"/>
          </p:cNvSpPr>
          <p:nvPr>
            <p:ph type="sldNum" sz="quarter" idx="4"/>
          </p:nvPr>
        </p:nvSpPr>
        <p:spPr>
          <a:xfrm>
            <a:off x="749809" y="6488111"/>
            <a:ext cx="1746202" cy="273844"/>
          </a:xfrm>
          <a:prstGeom prst="rect">
            <a:avLst/>
          </a:prstGeom>
        </p:spPr>
        <p:txBody>
          <a:bodyPr/>
          <a:lstStyle>
            <a:lvl1pPr>
              <a:defRPr sz="1000">
                <a:solidFill>
                  <a:schemeClr val="bg1"/>
                </a:solidFill>
                <a:latin typeface="+mj-lt"/>
              </a:defRPr>
            </a:lvl1pPr>
          </a:lstStyle>
          <a:p>
            <a:fld id="{0CBF6629-EB3D-534B-9A06-60C368E35DAE}" type="slidenum">
              <a:rPr lang="en-US" smtClean="0"/>
              <a:pPr/>
              <a:t>‹#›</a:t>
            </a:fld>
            <a:endParaRPr lang="en-US" dirty="0"/>
          </a:p>
        </p:txBody>
      </p:sp>
      <p:cxnSp>
        <p:nvCxnSpPr>
          <p:cNvPr id="10" name="Straight Connector 9">
            <a:extLst>
              <a:ext uri="{FF2B5EF4-FFF2-40B4-BE49-F238E27FC236}">
                <a16:creationId xmlns:a16="http://schemas.microsoft.com/office/drawing/2014/main" id="{D7717BC3-EA78-CB14-7490-046A01FDAEA3}"/>
              </a:ext>
            </a:extLst>
          </p:cNvPr>
          <p:cNvCxnSpPr/>
          <p:nvPr userDrawn="1"/>
        </p:nvCxnSpPr>
        <p:spPr>
          <a:xfrm>
            <a:off x="689466" y="6480173"/>
            <a:ext cx="0" cy="28178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C27F358F-F7E3-0627-173B-014733EA53B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66700" y="6450595"/>
            <a:ext cx="325616" cy="340938"/>
          </a:xfrm>
          <a:prstGeom prst="rect">
            <a:avLst/>
          </a:prstGeom>
        </p:spPr>
      </p:pic>
    </p:spTree>
    <p:extLst>
      <p:ext uri="{BB962C8B-B14F-4D97-AF65-F5344CB8AC3E}">
        <p14:creationId xmlns:p14="http://schemas.microsoft.com/office/powerpoint/2010/main" val="925481432"/>
      </p:ext>
    </p:extLst>
  </p:cSld>
  <p:clrMap bg1="lt1" tx1="dk1" bg2="lt2" tx2="dk2" accent1="accent1" accent2="accent2" accent3="accent3" accent4="accent4" accent5="accent5" accent6="accent6" hlink="hlink" folHlink="folHlink"/>
  <p:sldLayoutIdLst>
    <p:sldLayoutId id="2147483665"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8">
            <a:extLst>
              <a:ext uri="{FF2B5EF4-FFF2-40B4-BE49-F238E27FC236}">
                <a16:creationId xmlns:a16="http://schemas.microsoft.com/office/drawing/2014/main" id="{3E1B4724-C84C-9F17-6C36-4089B419F973}"/>
              </a:ext>
            </a:extLst>
          </p:cNvPr>
          <p:cNvSpPr>
            <a:spLocks noGrp="1"/>
          </p:cNvSpPr>
          <p:nvPr>
            <p:ph type="sldNum" sz="quarter" idx="4"/>
          </p:nvPr>
        </p:nvSpPr>
        <p:spPr>
          <a:xfrm>
            <a:off x="749809" y="6488111"/>
            <a:ext cx="1746202" cy="273844"/>
          </a:xfrm>
          <a:prstGeom prst="rect">
            <a:avLst/>
          </a:prstGeom>
        </p:spPr>
        <p:txBody>
          <a:bodyPr/>
          <a:lstStyle>
            <a:lvl1pPr>
              <a:defRPr sz="1000">
                <a:solidFill>
                  <a:srgbClr val="000000"/>
                </a:solidFill>
                <a:latin typeface="+mj-lt"/>
              </a:defRPr>
            </a:lvl1pPr>
          </a:lstStyle>
          <a:p>
            <a:fld id="{0CBF6629-EB3D-534B-9A06-60C368E35DAE}" type="slidenum">
              <a:rPr lang="en-US" smtClean="0"/>
              <a:pPr/>
              <a:t>‹#›</a:t>
            </a:fld>
            <a:endParaRPr lang="en-US" dirty="0"/>
          </a:p>
        </p:txBody>
      </p:sp>
      <p:cxnSp>
        <p:nvCxnSpPr>
          <p:cNvPr id="10" name="Straight Connector 9">
            <a:extLst>
              <a:ext uri="{FF2B5EF4-FFF2-40B4-BE49-F238E27FC236}">
                <a16:creationId xmlns:a16="http://schemas.microsoft.com/office/drawing/2014/main" id="{D7717BC3-EA78-CB14-7490-046A01FDAEA3}"/>
              </a:ext>
            </a:extLst>
          </p:cNvPr>
          <p:cNvCxnSpPr/>
          <p:nvPr userDrawn="1"/>
        </p:nvCxnSpPr>
        <p:spPr>
          <a:xfrm>
            <a:off x="689466" y="6480173"/>
            <a:ext cx="0" cy="28178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C27F358F-F7E3-0627-173B-014733EA53B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6700" y="6450595"/>
            <a:ext cx="325616" cy="340938"/>
          </a:xfrm>
          <a:prstGeom prst="rect">
            <a:avLst/>
          </a:prstGeom>
        </p:spPr>
      </p:pic>
      <p:sp>
        <p:nvSpPr>
          <p:cNvPr id="6" name="Rectangle 5">
            <a:extLst>
              <a:ext uri="{FF2B5EF4-FFF2-40B4-BE49-F238E27FC236}">
                <a16:creationId xmlns:a16="http://schemas.microsoft.com/office/drawing/2014/main" id="{37CC26C7-EDB4-42D1-D727-989D20A17A73}"/>
              </a:ext>
            </a:extLst>
          </p:cNvPr>
          <p:cNvSpPr/>
          <p:nvPr userDrawn="1"/>
        </p:nvSpPr>
        <p:spPr>
          <a:xfrm>
            <a:off x="0" y="1"/>
            <a:ext cx="12192000" cy="70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with low confidence">
            <a:extLst>
              <a:ext uri="{FF2B5EF4-FFF2-40B4-BE49-F238E27FC236}">
                <a16:creationId xmlns:a16="http://schemas.microsoft.com/office/drawing/2014/main" id="{4447D899-EE16-2552-6299-A4D019B215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cxnSp>
        <p:nvCxnSpPr>
          <p:cNvPr id="9" name="Straight Connector 8">
            <a:extLst>
              <a:ext uri="{FF2B5EF4-FFF2-40B4-BE49-F238E27FC236}">
                <a16:creationId xmlns:a16="http://schemas.microsoft.com/office/drawing/2014/main" id="{903783B2-BC2E-90ED-B81C-51E5750E9FEA}"/>
              </a:ext>
            </a:extLst>
          </p:cNvPr>
          <p:cNvCxnSpPr>
            <a:cxnSpLocks/>
          </p:cNvCxnSpPr>
          <p:nvPr userDrawn="1"/>
        </p:nvCxnSpPr>
        <p:spPr>
          <a:xfrm>
            <a:off x="266700" y="844000"/>
            <a:ext cx="11658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728077"/>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A8_2D8787C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kremlin.ru/events/president/news/68191" TargetMode="External"/><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6.bin"/><Relationship Id="rId7" Type="http://schemas.openxmlformats.org/officeDocument/2006/relationships/image" Target="../media/image22.wmf"/><Relationship Id="rId2" Type="http://schemas.openxmlformats.org/officeDocument/2006/relationships/hyperlink" Target="https://www.cnbc.com/2022/06/30/russias-gazprom-cancels-dividend-for-first-time-since-1998.html" TargetMode="External"/><Relationship Id="rId1" Type="http://schemas.openxmlformats.org/officeDocument/2006/relationships/slideLayout" Target="../slideLayouts/slideLayout4.xml"/><Relationship Id="rId6" Type="http://schemas.openxmlformats.org/officeDocument/2006/relationships/oleObject" Target="../embeddings/oleObject7.bin"/><Relationship Id="rId5" Type="http://schemas.openxmlformats.org/officeDocument/2006/relationships/chart" Target="../charts/chart8.xml"/><Relationship Id="rId4" Type="http://schemas.openxmlformats.org/officeDocument/2006/relationships/image" Target="../media/image21.wmf"/></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CBD37-E8F7-2DB6-CA46-C33A00B30BF2}"/>
              </a:ext>
            </a:extLst>
          </p:cNvPr>
          <p:cNvSpPr>
            <a:spLocks noGrp="1"/>
          </p:cNvSpPr>
          <p:nvPr>
            <p:ph type="ctrTitle"/>
          </p:nvPr>
        </p:nvSpPr>
        <p:spPr>
          <a:xfrm>
            <a:off x="612605" y="2045273"/>
            <a:ext cx="10966785" cy="1383727"/>
          </a:xfrm>
        </p:spPr>
        <p:txBody>
          <a:bodyPr/>
          <a:lstStyle/>
          <a:p>
            <a:r>
              <a:rPr lang="en-US" sz="4200" dirty="0">
                <a:effectLst/>
                <a:latin typeface="Palatino Linotype" panose="02040502050505030304" pitchFamily="18" charset="0"/>
                <a:ea typeface="Bookman Old Style" panose="02050604050505020204" pitchFamily="18" charset="0"/>
                <a:cs typeface="Bookman Old Style" panose="02050604050505020204" pitchFamily="18" charset="0"/>
              </a:rPr>
              <a:t>Europe Does Not Need Any Russian Gas – New Supplies Of Piped Natural Gas &amp; Global LNG Supplies More Than Sufficient    </a:t>
            </a:r>
            <a:br>
              <a:rPr lang="en-US" sz="4200" dirty="0">
                <a:effectLst/>
                <a:latin typeface="Bookman Old Style" panose="02050604050505020204" pitchFamily="18" charset="0"/>
                <a:ea typeface="Bookman Old Style" panose="02050604050505020204" pitchFamily="18" charset="0"/>
                <a:cs typeface="Bookman Old Style" panose="02050604050505020204" pitchFamily="18" charset="0"/>
              </a:rPr>
            </a:br>
            <a:endParaRPr lang="en-US" sz="4200" dirty="0"/>
          </a:p>
        </p:txBody>
      </p:sp>
      <p:sp>
        <p:nvSpPr>
          <p:cNvPr id="7" name="Text Placeholder 6">
            <a:extLst>
              <a:ext uri="{FF2B5EF4-FFF2-40B4-BE49-F238E27FC236}">
                <a16:creationId xmlns:a16="http://schemas.microsoft.com/office/drawing/2014/main" id="{58F19267-ADAB-3D19-0617-617A8732B185}"/>
              </a:ext>
            </a:extLst>
          </p:cNvPr>
          <p:cNvSpPr>
            <a:spLocks noGrp="1"/>
          </p:cNvSpPr>
          <p:nvPr>
            <p:ph type="body" sz="quarter" idx="10"/>
          </p:nvPr>
        </p:nvSpPr>
        <p:spPr>
          <a:xfrm>
            <a:off x="612605" y="5536366"/>
            <a:ext cx="3651250" cy="320738"/>
          </a:xfrm>
        </p:spPr>
        <p:txBody>
          <a:bodyPr/>
          <a:lstStyle/>
          <a:p>
            <a:r>
              <a:rPr lang="en-US" dirty="0">
                <a:latin typeface="Palatino Linotype" panose="02040502050505030304" pitchFamily="18" charset="0"/>
              </a:rPr>
              <a:t>October 2022</a:t>
            </a:r>
          </a:p>
          <a:p>
            <a:r>
              <a:rPr lang="en-US" dirty="0">
                <a:latin typeface="Palatino Linotype" panose="02040502050505030304" pitchFamily="18" charset="0"/>
              </a:rPr>
              <a:t>Yale Chief Executive Leadership Institute </a:t>
            </a:r>
          </a:p>
          <a:p>
            <a:r>
              <a:rPr lang="en-US" dirty="0">
                <a:latin typeface="Palatino Linotype" panose="02040502050505030304" pitchFamily="18" charset="0"/>
              </a:rPr>
              <a:t>Jeffrey </a:t>
            </a:r>
            <a:r>
              <a:rPr lang="en-US" dirty="0" err="1">
                <a:latin typeface="Palatino Linotype" panose="02040502050505030304" pitchFamily="18" charset="0"/>
              </a:rPr>
              <a:t>Sonnenfeld</a:t>
            </a:r>
            <a:r>
              <a:rPr lang="en-US" dirty="0">
                <a:latin typeface="Palatino Linotype" panose="02040502050505030304" pitchFamily="18" charset="0"/>
              </a:rPr>
              <a:t> </a:t>
            </a:r>
          </a:p>
        </p:txBody>
      </p:sp>
      <p:sp>
        <p:nvSpPr>
          <p:cNvPr id="8" name="Subtitle 5">
            <a:extLst>
              <a:ext uri="{FF2B5EF4-FFF2-40B4-BE49-F238E27FC236}">
                <a16:creationId xmlns:a16="http://schemas.microsoft.com/office/drawing/2014/main" id="{79854C53-1381-B6C2-7274-33862E4496BC}"/>
              </a:ext>
            </a:extLst>
          </p:cNvPr>
          <p:cNvSpPr>
            <a:spLocks noGrp="1"/>
          </p:cNvSpPr>
          <p:nvPr>
            <p:ph type="subTitle" idx="1"/>
          </p:nvPr>
        </p:nvSpPr>
        <p:spPr>
          <a:xfrm>
            <a:off x="612605" y="4102183"/>
            <a:ext cx="10966785" cy="403225"/>
          </a:xfrm>
        </p:spPr>
        <p:txBody>
          <a:bodyPr/>
          <a:lstStyle/>
          <a:p>
            <a:r>
              <a:rPr lang="en-US" sz="1800" i="1" dirty="0">
                <a:solidFill>
                  <a:schemeClr val="tx1"/>
                </a:solidFill>
                <a:effectLst/>
                <a:latin typeface="Palatino Linotype" panose="02040502050505030304" pitchFamily="18" charset="0"/>
                <a:ea typeface="Bookman Old Style" panose="02050604050505020204" pitchFamily="18" charset="0"/>
                <a:cs typeface="Bookman Old Style" panose="02050604050505020204" pitchFamily="18" charset="0"/>
              </a:rPr>
              <a:t>Facts and Figures About </a:t>
            </a:r>
            <a:r>
              <a:rPr lang="en-US" sz="1800" i="1" dirty="0">
                <a:solidFill>
                  <a:schemeClr val="tx1"/>
                </a:solidFill>
                <a:latin typeface="Palatino Linotype" panose="02040502050505030304" pitchFamily="18" charset="0"/>
                <a:ea typeface="Bookman Old Style" panose="02050604050505020204" pitchFamily="18" charset="0"/>
                <a:cs typeface="Bookman Old Style" panose="02050604050505020204" pitchFamily="18" charset="0"/>
              </a:rPr>
              <a:t>Europe’s Split from Russian Natural Gas </a:t>
            </a:r>
            <a:r>
              <a:rPr lang="en-US" sz="1800" i="1" dirty="0">
                <a:solidFill>
                  <a:schemeClr val="tx1"/>
                </a:solidFill>
                <a:effectLst/>
                <a:latin typeface="Palatino Linotype" panose="02040502050505030304" pitchFamily="18" charset="0"/>
                <a:ea typeface="Bookman Old Style" panose="02050604050505020204" pitchFamily="18" charset="0"/>
                <a:cs typeface="Bookman Old Style" panose="02050604050505020204" pitchFamily="18" charset="0"/>
              </a:rPr>
              <a:t>– and Putin’s Overplayed Hand </a:t>
            </a:r>
            <a:endParaRPr lang="en-US" sz="1800" dirty="0">
              <a:solidFill>
                <a:schemeClr val="tx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Tree>
    <p:extLst>
      <p:ext uri="{BB962C8B-B14F-4D97-AF65-F5344CB8AC3E}">
        <p14:creationId xmlns:p14="http://schemas.microsoft.com/office/powerpoint/2010/main" val="694138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10</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Major Upcoming Liquefaction Projects Under Construction as of August 2022</a:t>
            </a:r>
          </a:p>
          <a:p>
            <a:pPr lvl="0"/>
            <a:r>
              <a:rPr lang="en-US" sz="900" dirty="0">
                <a:solidFill>
                  <a:srgbClr val="000000"/>
                </a:solidFill>
                <a:latin typeface="Georgia" panose="02040502050405020303" pitchFamily="18" charset="0"/>
                <a:ea typeface="Source Sans Pro SemiBold" panose="020B0603030403020204" pitchFamily="34" charset="0"/>
              </a:rPr>
              <a:t>(showing only post-FID confirmed projects only, not including pre-FID proposed projects)</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An Additional 215 </a:t>
            </a:r>
            <a:r>
              <a:rPr lang="en-US" dirty="0" err="1">
                <a:solidFill>
                  <a:srgbClr val="000000"/>
                </a:solidFill>
              </a:rPr>
              <a:t>bcm</a:t>
            </a:r>
            <a:r>
              <a:rPr lang="en-US" dirty="0">
                <a:solidFill>
                  <a:srgbClr val="000000"/>
                </a:solidFill>
              </a:rPr>
              <a:t> In Additional LNG Capacity Already Fully Financed And Under Construction </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402719124"/>
              </p:ext>
            </p:extLst>
          </p:nvPr>
        </p:nvGraphicFramePr>
        <p:xfrm>
          <a:off x="3786684" y="2287698"/>
          <a:ext cx="8138616" cy="4276494"/>
        </p:xfrm>
        <a:graphic>
          <a:graphicData uri="http://schemas.openxmlformats.org/drawingml/2006/table">
            <a:tbl>
              <a:tblPr/>
              <a:tblGrid>
                <a:gridCol w="640116">
                  <a:extLst>
                    <a:ext uri="{9D8B030D-6E8A-4147-A177-3AD203B41FA5}">
                      <a16:colId xmlns:a16="http://schemas.microsoft.com/office/drawing/2014/main" val="1873726851"/>
                    </a:ext>
                  </a:extLst>
                </a:gridCol>
                <a:gridCol w="2766214">
                  <a:extLst>
                    <a:ext uri="{9D8B030D-6E8A-4147-A177-3AD203B41FA5}">
                      <a16:colId xmlns:a16="http://schemas.microsoft.com/office/drawing/2014/main" val="823475268"/>
                    </a:ext>
                  </a:extLst>
                </a:gridCol>
                <a:gridCol w="2857659">
                  <a:extLst>
                    <a:ext uri="{9D8B030D-6E8A-4147-A177-3AD203B41FA5}">
                      <a16:colId xmlns:a16="http://schemas.microsoft.com/office/drawing/2014/main" val="1597690345"/>
                    </a:ext>
                  </a:extLst>
                </a:gridCol>
                <a:gridCol w="823007">
                  <a:extLst>
                    <a:ext uri="{9D8B030D-6E8A-4147-A177-3AD203B41FA5}">
                      <a16:colId xmlns:a16="http://schemas.microsoft.com/office/drawing/2014/main" val="1117962056"/>
                    </a:ext>
                  </a:extLst>
                </a:gridCol>
                <a:gridCol w="525810">
                  <a:extLst>
                    <a:ext uri="{9D8B030D-6E8A-4147-A177-3AD203B41FA5}">
                      <a16:colId xmlns:a16="http://schemas.microsoft.com/office/drawing/2014/main" val="1563396493"/>
                    </a:ext>
                  </a:extLst>
                </a:gridCol>
                <a:gridCol w="525810">
                  <a:extLst>
                    <a:ext uri="{9D8B030D-6E8A-4147-A177-3AD203B41FA5}">
                      <a16:colId xmlns:a16="http://schemas.microsoft.com/office/drawing/2014/main" val="1393129430"/>
                    </a:ext>
                  </a:extLst>
                </a:gridCol>
              </a:tblGrid>
              <a:tr h="182880">
                <a:tc>
                  <a:txBody>
                    <a:bodyPr/>
                    <a:lstStyle/>
                    <a:p>
                      <a:pPr algn="ctr" fontAlgn="b"/>
                      <a:r>
                        <a:rPr lang="en-US" sz="800" b="1" i="0" u="none" strike="noStrike" dirty="0">
                          <a:solidFill>
                            <a:srgbClr val="FFFFFF"/>
                          </a:solidFill>
                          <a:effectLst/>
                          <a:latin typeface="Arial" panose="020B0604020202020204" pitchFamily="34" charset="0"/>
                        </a:rPr>
                        <a:t>Country</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rgbClr val="FFFFFF"/>
                          </a:solidFill>
                          <a:effectLst/>
                          <a:latin typeface="Arial" panose="020B0604020202020204" pitchFamily="34" charset="0"/>
                        </a:rPr>
                        <a:t>Name</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rgbClr val="FFFFFF"/>
                          </a:solidFill>
                          <a:effectLst/>
                          <a:latin typeface="Arial" panose="020B0604020202020204" pitchFamily="34" charset="0"/>
                        </a:rPr>
                        <a:t>Operator</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rgbClr val="FFFFFF"/>
                          </a:solidFill>
                          <a:effectLst/>
                          <a:latin typeface="Arial" panose="020B0604020202020204" pitchFamily="34" charset="0"/>
                        </a:rPr>
                        <a:t>Location</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rgbClr val="FFFFFF"/>
                          </a:solidFill>
                          <a:effectLst/>
                          <a:latin typeface="Arial" panose="020B0604020202020204" pitchFamily="34" charset="0"/>
                        </a:rPr>
                        <a:t># Trains</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rgbClr val="FFFFFF"/>
                          </a:solidFill>
                          <a:effectLst/>
                          <a:latin typeface="Arial" panose="020B0604020202020204" pitchFamily="34" charset="0"/>
                        </a:rPr>
                        <a:t>Mtpa</a:t>
                      </a:r>
                    </a:p>
                  </a:txBody>
                  <a:tcPr marL="1183" marR="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ctr" fontAlgn="b"/>
                      <a:r>
                        <a:rPr lang="en-US" sz="800" b="0" i="0" u="none" strike="noStrike" dirty="0">
                          <a:solidFill>
                            <a:srgbClr val="000000"/>
                          </a:solidFill>
                          <a:effectLst/>
                          <a:latin typeface="Arial" panose="020B0604020202020204" pitchFamily="34" charset="0"/>
                        </a:rPr>
                        <a:t>US</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dirty="0">
                          <a:solidFill>
                            <a:srgbClr val="000000"/>
                          </a:solidFill>
                          <a:effectLst/>
                          <a:latin typeface="Arial" panose="020B0604020202020204" pitchFamily="34" charset="0"/>
                        </a:rPr>
                        <a:t>Sabine Pass T6</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Cheniere</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4.5</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tcPr>
                </a:tc>
                <a:tc>
                  <a:txBody>
                    <a:bodyPr/>
                    <a:lstStyle/>
                    <a:p>
                      <a:pPr algn="ctr" fontAlgn="b"/>
                      <a:r>
                        <a:rPr lang="en-US" sz="800" b="1" i="0" u="none" strike="noStrike" dirty="0">
                          <a:solidFill>
                            <a:srgbClr val="000000"/>
                          </a:solidFill>
                          <a:effectLst/>
                          <a:latin typeface="Arial" panose="020B0604020202020204" pitchFamily="34" charset="0"/>
                        </a:rPr>
                        <a:t>Calcasieu Pass LNG</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Venture Global</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10</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10.0</a:t>
                      </a:r>
                    </a:p>
                  </a:txBody>
                  <a:tcPr marL="1183" marR="1183" marT="1183"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ctr" fontAlgn="b"/>
                      <a:r>
                        <a:rPr lang="en-US" sz="800" b="0" i="0" u="none" strike="noStrike">
                          <a:solidFill>
                            <a:srgbClr val="000000"/>
                          </a:solidFill>
                          <a:effectLst/>
                          <a:latin typeface="Arial" panose="020B0604020202020204" pitchFamily="34" charset="0"/>
                        </a:rPr>
                        <a:t>Indonesia</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Tangguh LNG T3</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BP</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West Papua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3.8</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ctr" fontAlgn="b"/>
                      <a:r>
                        <a:rPr lang="en-US" sz="800" b="0" i="0" u="none" strike="noStrike">
                          <a:solidFill>
                            <a:srgbClr val="000000"/>
                          </a:solidFill>
                          <a:effectLst/>
                          <a:latin typeface="Arial" panose="020B0604020202020204" pitchFamily="34" charset="0"/>
                        </a:rPr>
                        <a:t>Mozambique</a:t>
                      </a:r>
                    </a:p>
                  </a:txBody>
                  <a:tcPr marL="1183" marR="1183" marT="1183" marB="0" anchor="b">
                    <a:lnL>
                      <a:noFill/>
                    </a:lnL>
                    <a:lnR>
                      <a:noFill/>
                    </a:lnR>
                    <a:lnT>
                      <a:noFill/>
                    </a:lnT>
                    <a:lnB>
                      <a:noFill/>
                    </a:lnB>
                  </a:tcPr>
                </a:tc>
                <a:tc>
                  <a:txBody>
                    <a:bodyPr/>
                    <a:lstStyle/>
                    <a:p>
                      <a:pPr algn="ctr" fontAlgn="b"/>
                      <a:r>
                        <a:rPr lang="en-US" sz="800" b="1" i="0" u="none" strike="noStrike" dirty="0">
                          <a:solidFill>
                            <a:srgbClr val="000000"/>
                          </a:solidFill>
                          <a:effectLst/>
                          <a:latin typeface="Arial" panose="020B0604020202020204" pitchFamily="34" charset="0"/>
                        </a:rPr>
                        <a:t>Coral South FLNG</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ENI/CNPC/KOGAS</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Offshore</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3.4</a:t>
                      </a:r>
                    </a:p>
                  </a:txBody>
                  <a:tcPr marL="1183" marR="1183" marT="1183"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ctr" fontAlgn="b"/>
                      <a:r>
                        <a:rPr lang="en-US" sz="800" b="0" i="0" u="none" strike="noStrike">
                          <a:solidFill>
                            <a:srgbClr val="000000"/>
                          </a:solidFill>
                          <a:effectLst/>
                          <a:latin typeface="Arial" panose="020B0604020202020204" pitchFamily="34" charset="0"/>
                        </a:rPr>
                        <a:t>Mauritania</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dirty="0">
                          <a:solidFill>
                            <a:srgbClr val="000000"/>
                          </a:solidFill>
                          <a:effectLst/>
                          <a:latin typeface="Arial" panose="020B0604020202020204" pitchFamily="34" charset="0"/>
                        </a:rPr>
                        <a:t>Greater </a:t>
                      </a:r>
                      <a:r>
                        <a:rPr lang="en-US" sz="800" b="1" i="0" u="none" strike="noStrike" dirty="0" err="1">
                          <a:solidFill>
                            <a:srgbClr val="000000"/>
                          </a:solidFill>
                          <a:effectLst/>
                          <a:latin typeface="Arial" panose="020B0604020202020204" pitchFamily="34" charset="0"/>
                        </a:rPr>
                        <a:t>Tortue</a:t>
                      </a:r>
                      <a:r>
                        <a:rPr lang="en-US" sz="800" b="1" i="0" u="none" strike="noStrike" dirty="0">
                          <a:solidFill>
                            <a:srgbClr val="000000"/>
                          </a:solidFill>
                          <a:effectLst/>
                          <a:latin typeface="Arial" panose="020B0604020202020204" pitchFamily="34" charset="0"/>
                        </a:rPr>
                        <a:t> FLNG 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BP</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Offshore</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2.5</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tcPr>
                </a:tc>
                <a:tc>
                  <a:txBody>
                    <a:bodyPr/>
                    <a:lstStyle/>
                    <a:p>
                      <a:pPr algn="ctr" fontAlgn="b"/>
                      <a:r>
                        <a:rPr lang="en-US" sz="800" b="1" i="0" u="none" strike="noStrike" dirty="0">
                          <a:solidFill>
                            <a:srgbClr val="000000"/>
                          </a:solidFill>
                          <a:effectLst/>
                          <a:latin typeface="Arial" panose="020B0604020202020204" pitchFamily="34" charset="0"/>
                        </a:rPr>
                        <a:t>Fast LNG Gulf of Mexico Module 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New Fortress Energy</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1.4</a:t>
                      </a:r>
                    </a:p>
                  </a:txBody>
                  <a:tcPr marL="1183" marR="1183" marT="1183"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dirty="0">
                          <a:solidFill>
                            <a:srgbClr val="000000"/>
                          </a:solidFill>
                          <a:effectLst/>
                          <a:latin typeface="Arial" panose="020B0604020202020204" pitchFamily="34" charset="0"/>
                        </a:rPr>
                        <a:t>Golden Pass 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QP/Exxon</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Texas</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6.0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tcPr>
                </a:tc>
                <a:tc>
                  <a:txBody>
                    <a:bodyPr/>
                    <a:lstStyle/>
                    <a:p>
                      <a:pPr algn="ctr" fontAlgn="b"/>
                      <a:r>
                        <a:rPr lang="en-US" sz="800" b="1" i="0" u="none" strike="noStrike" dirty="0">
                          <a:solidFill>
                            <a:srgbClr val="000000"/>
                          </a:solidFill>
                          <a:effectLst/>
                          <a:latin typeface="Arial" panose="020B0604020202020204" pitchFamily="34" charset="0"/>
                        </a:rPr>
                        <a:t>Plaquemines T01-02</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Venture Global</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2</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1.1</a:t>
                      </a:r>
                    </a:p>
                  </a:txBody>
                  <a:tcPr marL="1183" marR="1183" marT="1183"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Corpus Christi Stage 3</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Cheniere</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7</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10.0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Plaquemines T03-10</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Venture Global</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Louisiana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8</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4.4</a:t>
                      </a:r>
                    </a:p>
                  </a:txBody>
                  <a:tcPr marL="1183" marR="1183" marT="1183"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ctr" fontAlgn="b"/>
                      <a:r>
                        <a:rPr lang="en-US" sz="800" b="0" i="0" u="none" strike="noStrike">
                          <a:solidFill>
                            <a:srgbClr val="000000"/>
                          </a:solidFill>
                          <a:effectLst/>
                          <a:latin typeface="Arial" panose="020B0604020202020204" pitchFamily="34" charset="0"/>
                        </a:rPr>
                        <a:t>Mexico</a:t>
                      </a:r>
                    </a:p>
                  </a:txBody>
                  <a:tcPr marL="1183" marR="1183" marT="1183" marB="0" anchor="b">
                    <a:lnL>
                      <a:noFill/>
                    </a:lnL>
                    <a:lnR>
                      <a:noFill/>
                    </a:lnR>
                    <a:lnT>
                      <a:noFill/>
                    </a:lnT>
                    <a:lnB>
                      <a:noFill/>
                    </a:lnB>
                    <a:solidFill>
                      <a:srgbClr val="EDEDED"/>
                    </a:solidFill>
                  </a:tcPr>
                </a:tc>
                <a:tc>
                  <a:txBody>
                    <a:bodyPr/>
                    <a:lstStyle/>
                    <a:p>
                      <a:pPr algn="ctr" fontAlgn="b"/>
                      <a:r>
                        <a:rPr lang="pt-BR" sz="800" b="1" i="0" u="none" strike="noStrike">
                          <a:solidFill>
                            <a:srgbClr val="000000"/>
                          </a:solidFill>
                          <a:effectLst/>
                          <a:latin typeface="Arial" panose="020B0604020202020204" pitchFamily="34" charset="0"/>
                        </a:rPr>
                        <a:t>Energia Costa Azul LNG 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Sempra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Baja California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3.3</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Golden Pass T2</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QP/Exxon</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Texas</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6.0</a:t>
                      </a:r>
                    </a:p>
                  </a:txBody>
                  <a:tcPr marL="1183" marR="1183" marT="1183"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ctr" fontAlgn="b"/>
                      <a:r>
                        <a:rPr lang="en-US" sz="800" b="0" i="0" u="none" strike="noStrike">
                          <a:solidFill>
                            <a:srgbClr val="000000"/>
                          </a:solidFill>
                          <a:effectLst/>
                          <a:latin typeface="Arial" panose="020B0604020202020204" pitchFamily="34" charset="0"/>
                        </a:rPr>
                        <a:t>Canada</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LNG Canada 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Shell/Petronas/PetroChina/Mitsubishi/KOGAS</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British Columbia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7.0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ctr" fontAlgn="b"/>
                      <a:r>
                        <a:rPr lang="en-US" sz="800" b="0" i="0" u="none" strike="noStrike">
                          <a:solidFill>
                            <a:srgbClr val="000000"/>
                          </a:solidFill>
                          <a:effectLst/>
                          <a:latin typeface="Arial" panose="020B0604020202020204" pitchFamily="34" charset="0"/>
                        </a:rPr>
                        <a:t>Qatar</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North Field East T1</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QP</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Ras Laffan</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tcPr>
                </a:tc>
                <a:extLst>
                  <a:ext uri="{0D108BD9-81ED-4DB2-BD59-A6C34878D82A}">
                    <a16:rowId xmlns:a16="http://schemas.microsoft.com/office/drawing/2014/main" val="193569141"/>
                  </a:ext>
                </a:extLst>
              </a:tr>
              <a:tr h="144842">
                <a:tc>
                  <a:txBody>
                    <a:bodyPr/>
                    <a:lstStyle/>
                    <a:p>
                      <a:pPr algn="ctr" fontAlgn="b"/>
                      <a:r>
                        <a:rPr lang="en-US" sz="800" b="0" i="0" u="none" strike="noStrike">
                          <a:solidFill>
                            <a:srgbClr val="000000"/>
                          </a:solidFill>
                          <a:effectLst/>
                          <a:latin typeface="Arial" panose="020B0604020202020204" pitchFamily="34" charset="0"/>
                        </a:rPr>
                        <a:t>Nigeria</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Nigeria LNG T7</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NNPC/SHELL/TOTAL/Eni</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Nigeria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tcPr>
                </a:tc>
                <a:extLst>
                  <a:ext uri="{0D108BD9-81ED-4DB2-BD59-A6C34878D82A}">
                    <a16:rowId xmlns:a16="http://schemas.microsoft.com/office/drawing/2014/main" val="3219326899"/>
                  </a:ext>
                </a:extLst>
              </a:tr>
              <a:tr h="144842">
                <a:tc>
                  <a:txBody>
                    <a:bodyPr/>
                    <a:lstStyle/>
                    <a:p>
                      <a:pPr algn="ctr" fontAlgn="b"/>
                      <a:r>
                        <a:rPr lang="en-US" sz="800" b="0" i="0" u="none" strike="noStrike">
                          <a:solidFill>
                            <a:srgbClr val="000000"/>
                          </a:solidFill>
                          <a:effectLst/>
                          <a:latin typeface="Arial" panose="020B0604020202020204" pitchFamily="34" charset="0"/>
                        </a:rPr>
                        <a:t>Qatar</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North Field East T2</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QP</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Ras Laffan</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580554545"/>
                  </a:ext>
                </a:extLst>
              </a:tr>
              <a:tr h="144842">
                <a:tc>
                  <a:txBody>
                    <a:bodyPr/>
                    <a:lstStyle/>
                    <a:p>
                      <a:pPr algn="ctr" fontAlgn="b"/>
                      <a:r>
                        <a:rPr lang="en-US" sz="800" b="0" i="0" u="none" strike="noStrike">
                          <a:solidFill>
                            <a:srgbClr val="000000"/>
                          </a:solidFill>
                          <a:effectLst/>
                          <a:latin typeface="Arial" panose="020B0604020202020204" pitchFamily="34" charset="0"/>
                        </a:rPr>
                        <a:t>Australia</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Pluto LNG T2</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Woodside</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Pluto</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5.0</a:t>
                      </a:r>
                    </a:p>
                  </a:txBody>
                  <a:tcPr marL="1183" marR="1183" marT="1183" marB="0" anchor="b">
                    <a:lnL>
                      <a:noFill/>
                    </a:lnL>
                    <a:lnR>
                      <a:noFill/>
                    </a:lnR>
                    <a:lnT>
                      <a:noFill/>
                    </a:lnT>
                    <a:lnB>
                      <a:noFill/>
                    </a:lnB>
                  </a:tcPr>
                </a:tc>
                <a:extLst>
                  <a:ext uri="{0D108BD9-81ED-4DB2-BD59-A6C34878D82A}">
                    <a16:rowId xmlns:a16="http://schemas.microsoft.com/office/drawing/2014/main" val="689952981"/>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Plaquemines T11-18</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Venture Global</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Louisiana</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8</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4.4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3742631261"/>
                  </a:ext>
                </a:extLst>
              </a:tr>
              <a:tr h="144842">
                <a:tc>
                  <a:txBody>
                    <a:bodyPr/>
                    <a:lstStyle/>
                    <a:p>
                      <a:pPr algn="ctr" fontAlgn="b"/>
                      <a:r>
                        <a:rPr lang="en-US" sz="800" b="0" i="0" u="none" strike="noStrike">
                          <a:solidFill>
                            <a:srgbClr val="000000"/>
                          </a:solidFill>
                          <a:effectLst/>
                          <a:latin typeface="Arial" panose="020B0604020202020204" pitchFamily="34" charset="0"/>
                        </a:rPr>
                        <a:t>Canada</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LNG Canada T2</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Shell/Petronas/PetroChina/Mitsubishi/KOGAS</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British Columbia</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7.0</a:t>
                      </a:r>
                    </a:p>
                  </a:txBody>
                  <a:tcPr marL="1183" marR="1183" marT="1183" marB="0" anchor="b">
                    <a:lnL>
                      <a:noFill/>
                    </a:lnL>
                    <a:lnR>
                      <a:noFill/>
                    </a:lnR>
                    <a:lnT>
                      <a:noFill/>
                    </a:lnT>
                    <a:lnB>
                      <a:noFill/>
                    </a:lnB>
                  </a:tcPr>
                </a:tc>
                <a:extLst>
                  <a:ext uri="{0D108BD9-81ED-4DB2-BD59-A6C34878D82A}">
                    <a16:rowId xmlns:a16="http://schemas.microsoft.com/office/drawing/2014/main" val="3269891379"/>
                  </a:ext>
                </a:extLst>
              </a:tr>
              <a:tr h="144842">
                <a:tc>
                  <a:txBody>
                    <a:bodyPr/>
                    <a:lstStyle/>
                    <a:p>
                      <a:pPr algn="ctr" fontAlgn="b"/>
                      <a:r>
                        <a:rPr lang="en-US" sz="800" b="0" i="0" u="none" strike="noStrike">
                          <a:solidFill>
                            <a:srgbClr val="000000"/>
                          </a:solidFill>
                          <a:effectLst/>
                          <a:latin typeface="Arial" panose="020B0604020202020204" pitchFamily="34" charset="0"/>
                        </a:rPr>
                        <a:t>US</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Golden Pass T3</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QP/Exxon</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Texas</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6.0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596613271"/>
                  </a:ext>
                </a:extLst>
              </a:tr>
              <a:tr h="144842">
                <a:tc>
                  <a:txBody>
                    <a:bodyPr/>
                    <a:lstStyle/>
                    <a:p>
                      <a:pPr algn="ctr" fontAlgn="b"/>
                      <a:r>
                        <a:rPr lang="en-US" sz="800" b="0" i="0" u="none" strike="noStrike">
                          <a:solidFill>
                            <a:srgbClr val="000000"/>
                          </a:solidFill>
                          <a:effectLst/>
                          <a:latin typeface="Arial" panose="020B0604020202020204" pitchFamily="34" charset="0"/>
                        </a:rPr>
                        <a:t>Qatar</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North Field East T3</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QP</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Ras Laffan</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tcPr>
                </a:tc>
                <a:extLst>
                  <a:ext uri="{0D108BD9-81ED-4DB2-BD59-A6C34878D82A}">
                    <a16:rowId xmlns:a16="http://schemas.microsoft.com/office/drawing/2014/main" val="2926348117"/>
                  </a:ext>
                </a:extLst>
              </a:tr>
              <a:tr h="144842">
                <a:tc>
                  <a:txBody>
                    <a:bodyPr/>
                    <a:lstStyle/>
                    <a:p>
                      <a:pPr algn="ctr" fontAlgn="b"/>
                      <a:r>
                        <a:rPr lang="en-US" sz="800" b="0" i="0" u="none" strike="noStrike" dirty="0">
                          <a:solidFill>
                            <a:srgbClr val="000000"/>
                          </a:solidFill>
                          <a:effectLst/>
                          <a:latin typeface="Arial" panose="020B0604020202020204" pitchFamily="34" charset="0"/>
                        </a:rPr>
                        <a:t>Mozambique</a:t>
                      </a:r>
                    </a:p>
                  </a:txBody>
                  <a:tcPr marL="1183" marR="1183" marT="1183" marB="0" anchor="b">
                    <a:lnL>
                      <a:noFill/>
                    </a:lnL>
                    <a:lnR>
                      <a:noFill/>
                    </a:lnR>
                    <a:lnT>
                      <a:noFill/>
                    </a:lnT>
                    <a:lnB>
                      <a:noFill/>
                    </a:lnB>
                    <a:solidFill>
                      <a:srgbClr val="EDEDED"/>
                    </a:solidFill>
                  </a:tcPr>
                </a:tc>
                <a:tc>
                  <a:txBody>
                    <a:bodyPr/>
                    <a:lstStyle/>
                    <a:p>
                      <a:pPr algn="ctr" fontAlgn="b"/>
                      <a:r>
                        <a:rPr lang="fr-FR" sz="800" b="1" i="0" u="none" strike="noStrike">
                          <a:solidFill>
                            <a:srgbClr val="000000"/>
                          </a:solidFill>
                          <a:effectLst/>
                          <a:latin typeface="Arial" panose="020B0604020202020204" pitchFamily="34" charset="0"/>
                        </a:rPr>
                        <a:t>Mozambique LNG T1 (Area 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Total</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Cabo Delgado</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6.4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10641682"/>
                  </a:ext>
                </a:extLst>
              </a:tr>
              <a:tr h="144842">
                <a:tc>
                  <a:txBody>
                    <a:bodyPr/>
                    <a:lstStyle/>
                    <a:p>
                      <a:pPr algn="ctr" fontAlgn="b"/>
                      <a:r>
                        <a:rPr lang="en-US" sz="800" b="0" i="0" u="none" strike="noStrike">
                          <a:solidFill>
                            <a:srgbClr val="000000"/>
                          </a:solidFill>
                          <a:effectLst/>
                          <a:latin typeface="Arial" panose="020B0604020202020204" pitchFamily="34" charset="0"/>
                        </a:rPr>
                        <a:t>Qatar</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North Field East T4</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QP</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Ras Laffan</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tcPr>
                </a:tc>
                <a:extLst>
                  <a:ext uri="{0D108BD9-81ED-4DB2-BD59-A6C34878D82A}">
                    <a16:rowId xmlns:a16="http://schemas.microsoft.com/office/drawing/2014/main" val="431885041"/>
                  </a:ext>
                </a:extLst>
              </a:tr>
              <a:tr h="144842">
                <a:tc>
                  <a:txBody>
                    <a:bodyPr/>
                    <a:lstStyle/>
                    <a:p>
                      <a:pPr algn="ctr" fontAlgn="b"/>
                      <a:r>
                        <a:rPr lang="en-US" sz="800" b="0" i="0" u="none" strike="noStrike">
                          <a:solidFill>
                            <a:srgbClr val="000000"/>
                          </a:solidFill>
                          <a:effectLst/>
                          <a:latin typeface="Arial" panose="020B0604020202020204" pitchFamily="34" charset="0"/>
                        </a:rPr>
                        <a:t>Qatar</a:t>
                      </a:r>
                    </a:p>
                  </a:txBody>
                  <a:tcPr marL="1183" marR="1183" marT="1183" marB="0" anchor="b">
                    <a:lnL>
                      <a:noFill/>
                    </a:lnL>
                    <a:lnR>
                      <a:noFill/>
                    </a:lnR>
                    <a:lnT>
                      <a:noFill/>
                    </a:lnT>
                    <a:lnB>
                      <a:noFill/>
                    </a:lnB>
                    <a:solidFill>
                      <a:srgbClr val="EDEDED"/>
                    </a:solidFill>
                  </a:tcPr>
                </a:tc>
                <a:tc>
                  <a:txBody>
                    <a:bodyPr/>
                    <a:lstStyle/>
                    <a:p>
                      <a:pPr algn="ctr" fontAlgn="b"/>
                      <a:r>
                        <a:rPr lang="en-US" sz="800" b="1" i="0" u="none" strike="noStrike">
                          <a:solidFill>
                            <a:srgbClr val="000000"/>
                          </a:solidFill>
                          <a:effectLst/>
                          <a:latin typeface="Arial" panose="020B0604020202020204" pitchFamily="34" charset="0"/>
                        </a:rPr>
                        <a:t>North Field South 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QP</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Ras Laffan</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8.0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645290847"/>
                  </a:ext>
                </a:extLst>
              </a:tr>
              <a:tr h="144842">
                <a:tc>
                  <a:txBody>
                    <a:bodyPr/>
                    <a:lstStyle/>
                    <a:p>
                      <a:pPr algn="ctr" fontAlgn="b"/>
                      <a:r>
                        <a:rPr lang="en-US" sz="800" b="0" i="0" u="none" strike="noStrike" dirty="0">
                          <a:solidFill>
                            <a:srgbClr val="000000"/>
                          </a:solidFill>
                          <a:effectLst/>
                          <a:latin typeface="Arial" panose="020B0604020202020204" pitchFamily="34" charset="0"/>
                        </a:rPr>
                        <a:t>Canada</a:t>
                      </a:r>
                    </a:p>
                  </a:txBody>
                  <a:tcPr marL="1183" marR="1183" marT="1183" marB="0" anchor="b">
                    <a:lnL>
                      <a:noFill/>
                    </a:lnL>
                    <a:lnR>
                      <a:noFill/>
                    </a:lnR>
                    <a:lnT>
                      <a:noFill/>
                    </a:lnT>
                    <a:lnB>
                      <a:noFill/>
                    </a:lnB>
                  </a:tcPr>
                </a:tc>
                <a:tc>
                  <a:txBody>
                    <a:bodyPr/>
                    <a:lstStyle/>
                    <a:p>
                      <a:pPr algn="ctr" fontAlgn="b"/>
                      <a:r>
                        <a:rPr lang="en-US" sz="800" b="1" i="0" u="none" strike="noStrike" dirty="0">
                          <a:solidFill>
                            <a:srgbClr val="000000"/>
                          </a:solidFill>
                          <a:effectLst/>
                          <a:latin typeface="Arial" panose="020B0604020202020204" pitchFamily="34" charset="0"/>
                        </a:rPr>
                        <a:t>Woodfibre</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Pacific Energy/Enbridge</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British Columbia</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2.1</a:t>
                      </a:r>
                    </a:p>
                  </a:txBody>
                  <a:tcPr marL="1183" marR="1183" marT="1183" marB="0" anchor="b">
                    <a:lnL>
                      <a:noFill/>
                    </a:lnL>
                    <a:lnR>
                      <a:noFill/>
                    </a:lnR>
                    <a:lnT>
                      <a:noFill/>
                    </a:lnT>
                    <a:lnB>
                      <a:noFill/>
                    </a:lnB>
                  </a:tcPr>
                </a:tc>
                <a:extLst>
                  <a:ext uri="{0D108BD9-81ED-4DB2-BD59-A6C34878D82A}">
                    <a16:rowId xmlns:a16="http://schemas.microsoft.com/office/drawing/2014/main" val="1957123359"/>
                  </a:ext>
                </a:extLst>
              </a:tr>
              <a:tr h="144842">
                <a:tc>
                  <a:txBody>
                    <a:bodyPr/>
                    <a:lstStyle/>
                    <a:p>
                      <a:pPr algn="ctr" fontAlgn="b"/>
                      <a:r>
                        <a:rPr lang="en-US" sz="800" b="0" i="0" u="none" strike="noStrike">
                          <a:solidFill>
                            <a:srgbClr val="000000"/>
                          </a:solidFill>
                          <a:effectLst/>
                          <a:latin typeface="Arial" panose="020B0604020202020204" pitchFamily="34" charset="0"/>
                        </a:rPr>
                        <a:t>Mozambique</a:t>
                      </a:r>
                    </a:p>
                  </a:txBody>
                  <a:tcPr marL="1183" marR="1183" marT="1183" marB="0" anchor="b">
                    <a:lnL>
                      <a:noFill/>
                    </a:lnL>
                    <a:lnR>
                      <a:noFill/>
                    </a:lnR>
                    <a:lnT>
                      <a:noFill/>
                    </a:lnT>
                    <a:lnB>
                      <a:noFill/>
                    </a:lnB>
                    <a:solidFill>
                      <a:srgbClr val="EDEDED"/>
                    </a:solidFill>
                  </a:tcPr>
                </a:tc>
                <a:tc>
                  <a:txBody>
                    <a:bodyPr/>
                    <a:lstStyle/>
                    <a:p>
                      <a:pPr algn="ctr" fontAlgn="b"/>
                      <a:r>
                        <a:rPr lang="fr-FR" sz="800" b="1" i="0" u="none" strike="noStrike">
                          <a:solidFill>
                            <a:srgbClr val="000000"/>
                          </a:solidFill>
                          <a:effectLst/>
                          <a:latin typeface="Arial" panose="020B0604020202020204" pitchFamily="34" charset="0"/>
                        </a:rPr>
                        <a:t>Mozambique LNG T2 (Area 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Total</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Cabo Delgado</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solidFill>
                      <a:srgbClr val="EDEDED"/>
                    </a:solidFill>
                  </a:tcPr>
                </a:tc>
                <a:tc>
                  <a:txBody>
                    <a:bodyPr/>
                    <a:lstStyle/>
                    <a:p>
                      <a:pPr algn="ctr" fontAlgn="b"/>
                      <a:r>
                        <a:rPr lang="en-US" sz="800" b="0" i="0" u="none" strike="noStrike" dirty="0">
                          <a:solidFill>
                            <a:srgbClr val="000000"/>
                          </a:solidFill>
                          <a:effectLst/>
                          <a:latin typeface="Arial" panose="020B0604020202020204" pitchFamily="34" charset="0"/>
                        </a:rPr>
                        <a:t>6.4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478504891"/>
                  </a:ext>
                </a:extLst>
              </a:tr>
              <a:tr h="144842">
                <a:tc>
                  <a:txBody>
                    <a:bodyPr/>
                    <a:lstStyle/>
                    <a:p>
                      <a:pPr algn="ctr" fontAlgn="b"/>
                      <a:r>
                        <a:rPr lang="en-US" sz="800" b="0" i="0" u="none" strike="noStrike" dirty="0">
                          <a:solidFill>
                            <a:srgbClr val="000000"/>
                          </a:solidFill>
                          <a:effectLst/>
                          <a:latin typeface="Arial" panose="020B0604020202020204" pitchFamily="34" charset="0"/>
                        </a:rPr>
                        <a:t>Qatar</a:t>
                      </a:r>
                    </a:p>
                  </a:txBody>
                  <a:tcPr marL="1183" marR="1183" marT="1183" marB="0" anchor="b">
                    <a:lnL>
                      <a:noFill/>
                    </a:lnL>
                    <a:lnR>
                      <a:noFill/>
                    </a:lnR>
                    <a:lnT>
                      <a:noFill/>
                    </a:lnT>
                    <a:lnB>
                      <a:noFill/>
                    </a:lnB>
                  </a:tcPr>
                </a:tc>
                <a:tc>
                  <a:txBody>
                    <a:bodyPr/>
                    <a:lstStyle/>
                    <a:p>
                      <a:pPr algn="ctr" fontAlgn="b"/>
                      <a:r>
                        <a:rPr lang="en-US" sz="800" b="1" i="0" u="none" strike="noStrike">
                          <a:solidFill>
                            <a:srgbClr val="000000"/>
                          </a:solidFill>
                          <a:effectLst/>
                          <a:latin typeface="Arial" panose="020B0604020202020204" pitchFamily="34" charset="0"/>
                        </a:rPr>
                        <a:t>North Field South T2</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QP</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Ras Laffan</a:t>
                      </a:r>
                    </a:p>
                  </a:txBody>
                  <a:tcPr marL="1183" marR="1183" marT="1183" marB="0" anchor="b">
                    <a:lnL>
                      <a:noFill/>
                    </a:lnL>
                    <a:lnR>
                      <a:noFill/>
                    </a:lnR>
                    <a:lnT>
                      <a:noFill/>
                    </a:lnT>
                    <a:lnB>
                      <a:noFill/>
                    </a:lnB>
                  </a:tcPr>
                </a:tc>
                <a:tc>
                  <a:txBody>
                    <a:bodyPr/>
                    <a:lstStyle/>
                    <a:p>
                      <a:pPr algn="ctr" fontAlgn="b"/>
                      <a:r>
                        <a:rPr lang="en-US" sz="800" b="0" i="0" u="none" strike="noStrike">
                          <a:solidFill>
                            <a:srgbClr val="000000"/>
                          </a:solidFill>
                          <a:effectLst/>
                          <a:latin typeface="Arial" panose="020B0604020202020204" pitchFamily="34" charset="0"/>
                        </a:rPr>
                        <a:t>1</a:t>
                      </a:r>
                    </a:p>
                  </a:txBody>
                  <a:tcPr marL="1183" marR="1183" marT="1183" marB="0" anchor="b">
                    <a:lnL>
                      <a:noFill/>
                    </a:lnL>
                    <a:lnR>
                      <a:noFill/>
                    </a:lnR>
                    <a:lnT>
                      <a:noFill/>
                    </a:lnT>
                    <a:lnB>
                      <a:noFill/>
                    </a:lnB>
                  </a:tcPr>
                </a:tc>
                <a:tc>
                  <a:txBody>
                    <a:bodyPr/>
                    <a:lstStyle/>
                    <a:p>
                      <a:pPr algn="ctr" fontAlgn="b"/>
                      <a:r>
                        <a:rPr lang="en-US" sz="800" b="0" i="0" u="none" strike="noStrike" dirty="0">
                          <a:solidFill>
                            <a:srgbClr val="000000"/>
                          </a:solidFill>
                          <a:effectLst/>
                          <a:latin typeface="Arial" panose="020B0604020202020204" pitchFamily="34" charset="0"/>
                        </a:rPr>
                        <a:t>8.0</a:t>
                      </a:r>
                    </a:p>
                  </a:txBody>
                  <a:tcPr marL="1183" marR="1183" marT="1183" marB="0" anchor="b">
                    <a:lnL>
                      <a:noFill/>
                    </a:lnL>
                    <a:lnR>
                      <a:noFill/>
                    </a:lnR>
                    <a:lnT>
                      <a:noFill/>
                    </a:lnT>
                    <a:lnB>
                      <a:noFill/>
                    </a:lnB>
                  </a:tcPr>
                </a:tc>
                <a:extLst>
                  <a:ext uri="{0D108BD9-81ED-4DB2-BD59-A6C34878D82A}">
                    <a16:rowId xmlns:a16="http://schemas.microsoft.com/office/drawing/2014/main" val="3351416383"/>
                  </a:ext>
                </a:extLst>
              </a:tr>
              <a:tr h="182880">
                <a:tc>
                  <a:txBody>
                    <a:bodyPr/>
                    <a:lstStyle/>
                    <a:p>
                      <a:pPr algn="l" fontAlgn="b"/>
                      <a:endParaRPr lang="en-US" sz="800" b="0" i="0" u="none" strike="noStrike">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l" fontAlgn="b"/>
                      <a:endParaRPr lang="en-US" sz="800" b="0" i="0" u="none" strike="noStrike" dirty="0">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ctr" fontAlgn="b"/>
                      <a:r>
                        <a:rPr lang="en-US" sz="800" b="1" i="0" u="none" strike="noStrike" dirty="0">
                          <a:solidFill>
                            <a:schemeClr val="bg1"/>
                          </a:solidFill>
                          <a:effectLst/>
                          <a:latin typeface="Arial" panose="020B0604020202020204" pitchFamily="34" charset="0"/>
                        </a:rPr>
                        <a:t>Total</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chemeClr val="bg1"/>
                          </a:solidFill>
                          <a:effectLst/>
                          <a:latin typeface="Arial" panose="020B0604020202020204" pitchFamily="34" charset="0"/>
                        </a:rPr>
                        <a:t>57</a:t>
                      </a:r>
                    </a:p>
                  </a:txBody>
                  <a:tcPr marL="1183" marR="1183" marT="1183" marB="0" anchor="ctr">
                    <a:lnL>
                      <a:noFill/>
                    </a:lnL>
                    <a:lnR>
                      <a:noFill/>
                    </a:lnR>
                    <a:lnT>
                      <a:noFill/>
                    </a:lnT>
                    <a:lnB>
                      <a:noFill/>
                    </a:lnB>
                    <a:solidFill>
                      <a:srgbClr val="00355F"/>
                    </a:solidFill>
                  </a:tcPr>
                </a:tc>
                <a:tc>
                  <a:txBody>
                    <a:bodyPr/>
                    <a:lstStyle/>
                    <a:p>
                      <a:pPr algn="ctr" fontAlgn="b"/>
                      <a:r>
                        <a:rPr lang="en-US" sz="800" b="1" i="0" u="none" strike="noStrike" dirty="0">
                          <a:solidFill>
                            <a:schemeClr val="bg1"/>
                          </a:solidFill>
                          <a:effectLst/>
                          <a:latin typeface="Arial" panose="020B0604020202020204" pitchFamily="34" charset="0"/>
                        </a:rPr>
                        <a:t>156.9</a:t>
                      </a:r>
                    </a:p>
                  </a:txBody>
                  <a:tcPr marL="1183" marR="1183" marT="1183"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months and years ahead, no less than ~215 </a:t>
            </a:r>
            <a:r>
              <a:rPr lang="en-US" dirty="0" err="1"/>
              <a:t>bcm</a:t>
            </a:r>
            <a:r>
              <a:rPr lang="en-US" dirty="0"/>
              <a:t> in additional LNG capacity will be added to global markets as additional liquefaction facilities and export terminals are completed. The list of major liquefaction projects under construction on this page shows only the projects which are already post-FID (“final investment decision”), meaning these are projects which are already largely fully financed with buyers who have already signed contracts to purchase LNG from these terminals. There are many more projects which are under development but which are still in the process of lining up fixed LNG contracts and financing, which are not included on this list – but which would further add surplus LNG capacity if brought to completion. </a:t>
            </a:r>
          </a:p>
          <a:p>
            <a:r>
              <a:rPr lang="en-US" dirty="0"/>
              <a:t>The ~215 </a:t>
            </a:r>
            <a:r>
              <a:rPr lang="en-US" dirty="0" err="1"/>
              <a:t>bcm</a:t>
            </a:r>
            <a:r>
              <a:rPr lang="en-US" dirty="0"/>
              <a:t> in capacity represented by the projects on this list would be more than sufficient to fully replace Russian piped gas and then some. In 2021, Russia exported ~150 </a:t>
            </a:r>
            <a:r>
              <a:rPr lang="en-US" dirty="0" err="1"/>
              <a:t>bcm</a:t>
            </a:r>
            <a:r>
              <a:rPr lang="en-US" dirty="0"/>
              <a:t> of gas to Europe.   </a:t>
            </a:r>
          </a:p>
        </p:txBody>
      </p:sp>
      <p:sp>
        <p:nvSpPr>
          <p:cNvPr id="11" name="TextBox 1">
            <a:extLst>
              <a:ext uri="{FF2B5EF4-FFF2-40B4-BE49-F238E27FC236}">
                <a16:creationId xmlns:a16="http://schemas.microsoft.com/office/drawing/2014/main" id="{2619D03B-4940-DB49-824D-486378943305}"/>
              </a:ext>
            </a:extLst>
          </p:cNvPr>
          <p:cNvSpPr txBox="1"/>
          <p:nvPr/>
        </p:nvSpPr>
        <p:spPr>
          <a:xfrm>
            <a:off x="3786684" y="6484956"/>
            <a:ext cx="6356856" cy="276999"/>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Equivalent to ~215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in new capacity on top of 500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of existing capacity  </a:t>
            </a:r>
          </a:p>
        </p:txBody>
      </p:sp>
      <p:sp>
        <p:nvSpPr>
          <p:cNvPr id="12" name="Rectangle: Rounded Corners 18">
            <a:extLst>
              <a:ext uri="{FF2B5EF4-FFF2-40B4-BE49-F238E27FC236}">
                <a16:creationId xmlns:a16="http://schemas.microsoft.com/office/drawing/2014/main" id="{C9A83873-471B-23CD-BE85-7CC8DE499FF6}"/>
              </a:ext>
            </a:extLst>
          </p:cNvPr>
          <p:cNvSpPr/>
          <p:nvPr/>
        </p:nvSpPr>
        <p:spPr>
          <a:xfrm rot="16200000">
            <a:off x="11028265" y="5608735"/>
            <a:ext cx="168472" cy="1742439"/>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3" name="Content Placeholder 3">
            <a:extLst>
              <a:ext uri="{FF2B5EF4-FFF2-40B4-BE49-F238E27FC236}">
                <a16:creationId xmlns:a16="http://schemas.microsoft.com/office/drawing/2014/main" id="{9817CA2A-88C1-34DB-18EE-2AFA8419D881}"/>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Tree>
    <p:extLst>
      <p:ext uri="{BB962C8B-B14F-4D97-AF65-F5344CB8AC3E}">
        <p14:creationId xmlns:p14="http://schemas.microsoft.com/office/powerpoint/2010/main" val="106961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90FBAA03-3437-7149-E76B-539963C46E56}"/>
              </a:ext>
            </a:extLst>
          </p:cNvPr>
          <p:cNvPicPr>
            <a:picLocks noChangeAspect="1"/>
          </p:cNvPicPr>
          <p:nvPr/>
        </p:nvPicPr>
        <p:blipFill>
          <a:blip r:embed="rId2"/>
          <a:stretch>
            <a:fillRect/>
          </a:stretch>
        </p:blipFill>
        <p:spPr>
          <a:xfrm>
            <a:off x="3675888" y="5145024"/>
            <a:ext cx="8125968" cy="1551432"/>
          </a:xfrm>
          <a:prstGeom prst="rect">
            <a:avLst/>
          </a:prstGeom>
        </p:spPr>
      </p:pic>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11</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US LNG Export Terminal Capacity Additions Since 2016 </a:t>
            </a:r>
          </a:p>
          <a:p>
            <a:pPr lvl="0"/>
            <a:r>
              <a:rPr lang="en-US" sz="900" dirty="0">
                <a:solidFill>
                  <a:srgbClr val="000000"/>
                </a:solidFill>
                <a:latin typeface="Georgia" panose="02040502050405020303" pitchFamily="18" charset="0"/>
                <a:ea typeface="Source Sans Pro SemiBold" panose="020B0603030403020204" pitchFamily="34" charset="0"/>
              </a:rPr>
              <a:t>(all capacity annualized; shown in </a:t>
            </a:r>
            <a:r>
              <a:rPr lang="en-US" sz="900" dirty="0" err="1">
                <a:solidFill>
                  <a:srgbClr val="000000"/>
                </a:solidFill>
                <a:latin typeface="Georgia" panose="02040502050405020303" pitchFamily="18" charset="0"/>
                <a:ea typeface="Source Sans Pro SemiBold" panose="020B0603030403020204" pitchFamily="34" charset="0"/>
              </a:rPr>
              <a:t>mtpa</a:t>
            </a:r>
            <a:r>
              <a:rPr lang="en-US" sz="900" dirty="0">
                <a:solidFill>
                  <a:srgbClr val="000000"/>
                </a:solidFill>
                <a:latin typeface="Georgia" panose="02040502050405020303" pitchFamily="18" charset="0"/>
                <a:ea typeface="Source Sans Pro SemiBold" panose="020B0603030403020204" pitchFamily="34" charset="0"/>
              </a:rPr>
              <a:t>, </a:t>
            </a:r>
            <a:r>
              <a:rPr lang="en-US" sz="900" dirty="0" err="1">
                <a:solidFill>
                  <a:srgbClr val="000000"/>
                </a:solidFill>
                <a:latin typeface="Georgia" panose="02040502050405020303" pitchFamily="18" charset="0"/>
                <a:ea typeface="Source Sans Pro SemiBold" panose="020B0603030403020204" pitchFamily="34" charset="0"/>
              </a:rPr>
              <a:t>bcf</a:t>
            </a:r>
            <a:r>
              <a:rPr lang="en-US" sz="900" dirty="0">
                <a:solidFill>
                  <a:srgbClr val="000000"/>
                </a:solidFill>
                <a:latin typeface="Georgia" panose="02040502050405020303" pitchFamily="18" charset="0"/>
                <a:ea typeface="Source Sans Pro SemiBold" panose="020B0603030403020204" pitchFamily="34" charset="0"/>
              </a:rPr>
              <a:t>, and </a:t>
            </a:r>
            <a:r>
              <a:rPr lang="en-US" sz="900" dirty="0" err="1">
                <a:solidFill>
                  <a:srgbClr val="000000"/>
                </a:solidFill>
                <a:latin typeface="Georgia" panose="02040502050405020303" pitchFamily="18" charset="0"/>
                <a:ea typeface="Source Sans Pro SemiBold" panose="020B0603030403020204" pitchFamily="34" charset="0"/>
              </a:rPr>
              <a:t>bcm</a:t>
            </a:r>
            <a:r>
              <a:rPr lang="en-US" sz="900" dirty="0">
                <a:solidFill>
                  <a:srgbClr val="000000"/>
                </a:solidFill>
                <a:latin typeface="Georgia" panose="02040502050405020303" pitchFamily="18" charset="0"/>
                <a:ea typeface="Source Sans Pro SemiBold" panose="020B0603030403020204" pitchFamily="34" charset="0"/>
              </a:rPr>
              <a:t> per year)</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US LNG Production Rapidly On The Rise </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250044917"/>
              </p:ext>
            </p:extLst>
          </p:nvPr>
        </p:nvGraphicFramePr>
        <p:xfrm>
          <a:off x="3786684" y="2287698"/>
          <a:ext cx="7772400" cy="2484988"/>
        </p:xfrm>
        <a:graphic>
          <a:graphicData uri="http://schemas.openxmlformats.org/drawingml/2006/table">
            <a:tbl>
              <a:tblPr/>
              <a:tblGrid>
                <a:gridCol w="3657600">
                  <a:extLst>
                    <a:ext uri="{9D8B030D-6E8A-4147-A177-3AD203B41FA5}">
                      <a16:colId xmlns:a16="http://schemas.microsoft.com/office/drawing/2014/main" val="1873726851"/>
                    </a:ext>
                  </a:extLst>
                </a:gridCol>
                <a:gridCol w="1371600">
                  <a:extLst>
                    <a:ext uri="{9D8B030D-6E8A-4147-A177-3AD203B41FA5}">
                      <a16:colId xmlns:a16="http://schemas.microsoft.com/office/drawing/2014/main" val="823475268"/>
                    </a:ext>
                  </a:extLst>
                </a:gridCol>
                <a:gridCol w="1371600">
                  <a:extLst>
                    <a:ext uri="{9D8B030D-6E8A-4147-A177-3AD203B41FA5}">
                      <a16:colId xmlns:a16="http://schemas.microsoft.com/office/drawing/2014/main" val="1597690345"/>
                    </a:ext>
                  </a:extLst>
                </a:gridCol>
                <a:gridCol w="1371600">
                  <a:extLst>
                    <a:ext uri="{9D8B030D-6E8A-4147-A177-3AD203B41FA5}">
                      <a16:colId xmlns:a16="http://schemas.microsoft.com/office/drawing/2014/main" val="1117962056"/>
                    </a:ext>
                  </a:extLst>
                </a:gridCol>
              </a:tblGrid>
              <a:tr h="228600">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US LNG Export Terminal </a:t>
                      </a:r>
                    </a:p>
                  </a:txBody>
                  <a:tcPr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Capacity in MTPA</a:t>
                      </a:r>
                    </a:p>
                  </a:txBody>
                  <a:tcPr marL="1183"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Capacity in BCF</a:t>
                      </a:r>
                    </a:p>
                  </a:txBody>
                  <a:tcPr marL="1183"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Capacity in BCM</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r>
                        <a:rPr lang="en-US" sz="900" b="1" i="0" u="none" strike="noStrike" dirty="0">
                          <a:solidFill>
                            <a:srgbClr val="000000"/>
                          </a:solidFill>
                          <a:effectLst/>
                          <a:latin typeface="Calibri" panose="020F0502020204030204" pitchFamily="34" charset="0"/>
                        </a:rPr>
                        <a:t>2016 - Sabine Pass T1-2</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10</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487</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13.8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l" fontAlgn="b"/>
                      <a:r>
                        <a:rPr lang="en-US" sz="900" b="1" i="0" u="none" strike="noStrike" dirty="0">
                          <a:solidFill>
                            <a:srgbClr val="000000"/>
                          </a:solidFill>
                          <a:effectLst/>
                          <a:latin typeface="Calibri" panose="020F0502020204030204" pitchFamily="34" charset="0"/>
                        </a:rPr>
                        <a:t>2017 - Sabine Pass T3-4</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487</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13.8</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r>
                        <a:rPr lang="en-US" sz="900" b="1" i="0" u="none" strike="noStrike" dirty="0">
                          <a:solidFill>
                            <a:srgbClr val="000000"/>
                          </a:solidFill>
                          <a:effectLst/>
                          <a:latin typeface="Calibri" panose="020F0502020204030204" pitchFamily="34" charset="0"/>
                        </a:rPr>
                        <a:t>2018 - Sabine Pass T5</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a:solidFill>
                            <a:srgbClr val="000000"/>
                          </a:solidFill>
                          <a:effectLst/>
                          <a:latin typeface="Calibri" panose="020F0502020204030204" pitchFamily="34" charset="0"/>
                        </a:rPr>
                        <a:t>243.5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a:solidFill>
                            <a:srgbClr val="000000"/>
                          </a:solidFill>
                          <a:effectLst/>
                          <a:latin typeface="Calibri" panose="020F0502020204030204" pitchFamily="34" charset="0"/>
                        </a:rPr>
                        <a:t>6.9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r>
                        <a:rPr lang="en-US" sz="900" b="1" i="0" u="none" strike="noStrike" dirty="0">
                          <a:solidFill>
                            <a:srgbClr val="000000"/>
                          </a:solidFill>
                          <a:effectLst/>
                          <a:latin typeface="Calibri" panose="020F0502020204030204" pitchFamily="34" charset="0"/>
                        </a:rPr>
                        <a:t>2018 - Corpus Christi T1</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243.5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6.9</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r>
                        <a:rPr lang="en-US" sz="900" b="1" i="0" u="none" strike="noStrike" dirty="0">
                          <a:solidFill>
                            <a:srgbClr val="000000"/>
                          </a:solidFill>
                          <a:effectLst/>
                          <a:latin typeface="Calibri" panose="020F0502020204030204" pitchFamily="34" charset="0"/>
                        </a:rPr>
                        <a:t>2019 - Cove Point</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5.5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267.85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a:solidFill>
                            <a:srgbClr val="000000"/>
                          </a:solidFill>
                          <a:effectLst/>
                          <a:latin typeface="Calibri" panose="020F0502020204030204" pitchFamily="34" charset="0"/>
                        </a:rPr>
                        <a:t>7.6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r>
                        <a:rPr lang="en-US" sz="900" b="1" i="0" u="none" strike="noStrike" dirty="0">
                          <a:solidFill>
                            <a:srgbClr val="000000"/>
                          </a:solidFill>
                          <a:effectLst/>
                          <a:latin typeface="Calibri" panose="020F0502020204030204" pitchFamily="34" charset="0"/>
                        </a:rPr>
                        <a:t>2019 - Freeport LNG T1</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243.5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6.9</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r>
                        <a:rPr lang="en-US" sz="900" b="1" i="0" u="none" strike="noStrike" dirty="0">
                          <a:solidFill>
                            <a:srgbClr val="000000"/>
                          </a:solidFill>
                          <a:effectLst/>
                          <a:latin typeface="Calibri" panose="020F0502020204030204" pitchFamily="34" charset="0"/>
                        </a:rPr>
                        <a:t>2019 - Cameron LNG T1</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4.5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219.15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a:solidFill>
                            <a:srgbClr val="000000"/>
                          </a:solidFill>
                          <a:effectLst/>
                          <a:latin typeface="Calibri" panose="020F0502020204030204" pitchFamily="34" charset="0"/>
                        </a:rPr>
                        <a:t>6.2</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r>
                        <a:rPr lang="en-US" sz="900" b="1" i="0" u="none" strike="noStrike" dirty="0">
                          <a:solidFill>
                            <a:srgbClr val="000000"/>
                          </a:solidFill>
                          <a:effectLst/>
                          <a:latin typeface="Calibri" panose="020F0502020204030204" pitchFamily="34" charset="0"/>
                        </a:rPr>
                        <a:t>2019 - Corpus Christi T2</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243.5</a:t>
                      </a:r>
                    </a:p>
                  </a:txBody>
                  <a:tcPr marL="0" marR="0" marT="0" marB="0" anchor="b">
                    <a:lnL>
                      <a:noFill/>
                    </a:lnL>
                    <a:lnR>
                      <a:noFill/>
                    </a:lnR>
                    <a:lnT>
                      <a:noFill/>
                    </a:lnT>
                    <a:lnB>
                      <a:noFill/>
                    </a:lnB>
                  </a:tcPr>
                </a:tc>
                <a:tc>
                  <a:txBody>
                    <a:bodyPr/>
                    <a:lstStyle/>
                    <a:p>
                      <a:pPr algn="r" fontAlgn="b"/>
                      <a:r>
                        <a:rPr lang="en-US" sz="900" b="1" i="0" u="none" strike="noStrike">
                          <a:solidFill>
                            <a:srgbClr val="000000"/>
                          </a:solidFill>
                          <a:effectLst/>
                          <a:latin typeface="Calibri" panose="020F0502020204030204" pitchFamily="34" charset="0"/>
                        </a:rPr>
                        <a:t>6.9</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r>
                        <a:rPr lang="en-US" sz="900" b="1" i="0" u="none" strike="noStrike" dirty="0">
                          <a:solidFill>
                            <a:srgbClr val="000000"/>
                          </a:solidFill>
                          <a:effectLst/>
                          <a:latin typeface="Calibri" panose="020F0502020204030204" pitchFamily="34" charset="0"/>
                        </a:rPr>
                        <a:t>2020 - Elba Island</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2.5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121.75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3.4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r>
                        <a:rPr lang="en-US" sz="900" b="1" i="0" u="none" strike="noStrike" dirty="0">
                          <a:solidFill>
                            <a:srgbClr val="000000"/>
                          </a:solidFill>
                          <a:effectLst/>
                          <a:latin typeface="Calibri" panose="020F0502020204030204" pitchFamily="34" charset="0"/>
                        </a:rPr>
                        <a:t>2020 - Freeport LNG T2-3</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487</a:t>
                      </a:r>
                    </a:p>
                  </a:txBody>
                  <a:tcPr marL="0" marR="0" marT="0" marB="0" anchor="b">
                    <a:lnL>
                      <a:noFill/>
                    </a:lnL>
                    <a:lnR>
                      <a:noFill/>
                    </a:lnR>
                    <a:lnT>
                      <a:noFill/>
                    </a:lnT>
                    <a:lnB>
                      <a:noFill/>
                    </a:lnB>
                  </a:tcPr>
                </a:tc>
                <a:tc>
                  <a:txBody>
                    <a:bodyPr/>
                    <a:lstStyle/>
                    <a:p>
                      <a:pPr algn="r" fontAlgn="b"/>
                      <a:r>
                        <a:rPr lang="en-US" sz="900" b="1" i="0" u="none" strike="noStrike">
                          <a:solidFill>
                            <a:srgbClr val="000000"/>
                          </a:solidFill>
                          <a:effectLst/>
                          <a:latin typeface="Calibri" panose="020F0502020204030204" pitchFamily="34" charset="0"/>
                        </a:rPr>
                        <a:t>13.8</a:t>
                      </a:r>
                    </a:p>
                  </a:txBody>
                  <a:tcPr marL="0" marT="0"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l" fontAlgn="b"/>
                      <a:r>
                        <a:rPr lang="en-US" sz="900" b="1" i="0" u="none" strike="noStrike" dirty="0">
                          <a:solidFill>
                            <a:srgbClr val="000000"/>
                          </a:solidFill>
                          <a:effectLst/>
                          <a:latin typeface="Calibri" panose="020F0502020204030204" pitchFamily="34" charset="0"/>
                        </a:rPr>
                        <a:t>2020 - Cameron LNG T2-3</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9</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438.3</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12.4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l" fontAlgn="b"/>
                      <a:r>
                        <a:rPr lang="en-US" sz="900" b="1" i="0" u="none" strike="noStrike" dirty="0">
                          <a:solidFill>
                            <a:srgbClr val="000000"/>
                          </a:solidFill>
                          <a:effectLst/>
                          <a:latin typeface="Calibri" panose="020F0502020204030204" pitchFamily="34" charset="0"/>
                        </a:rPr>
                        <a:t>2020 - Corpus Christi T3</a:t>
                      </a:r>
                    </a:p>
                  </a:txBody>
                  <a:tcPr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243.5</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6.9</a:t>
                      </a:r>
                    </a:p>
                  </a:txBody>
                  <a:tcPr marL="0" marT="0"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l" fontAlgn="b"/>
                      <a:r>
                        <a:rPr lang="en-US" sz="900" b="1" i="0" u="none" strike="noStrike" dirty="0">
                          <a:solidFill>
                            <a:srgbClr val="000000"/>
                          </a:solidFill>
                          <a:effectLst/>
                          <a:latin typeface="Calibri" panose="020F0502020204030204" pitchFamily="34" charset="0"/>
                        </a:rPr>
                        <a:t>2021 - Sabine Pass T6</a:t>
                      </a:r>
                    </a:p>
                  </a:txBody>
                  <a:tcPr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243.5</a:t>
                      </a:r>
                    </a:p>
                  </a:txBody>
                  <a:tcPr marL="0" marR="0" marT="0" marB="0" anchor="b">
                    <a:lnL>
                      <a:noFill/>
                    </a:lnL>
                    <a:lnR>
                      <a:noFill/>
                    </a:lnR>
                    <a:lnT>
                      <a:noFill/>
                    </a:lnT>
                    <a:lnB>
                      <a:noFill/>
                    </a:lnB>
                    <a:solidFill>
                      <a:srgbClr val="EDEDED"/>
                    </a:solidFill>
                  </a:tcPr>
                </a:tc>
                <a:tc>
                  <a:txBody>
                    <a:bodyPr/>
                    <a:lstStyle/>
                    <a:p>
                      <a:pPr algn="r" fontAlgn="b"/>
                      <a:r>
                        <a:rPr lang="en-US" sz="900" b="1" i="0" u="none" strike="noStrike" dirty="0">
                          <a:solidFill>
                            <a:srgbClr val="000000"/>
                          </a:solidFill>
                          <a:effectLst/>
                          <a:latin typeface="Calibri" panose="020F0502020204030204" pitchFamily="34" charset="0"/>
                        </a:rPr>
                        <a:t>6.9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l" fontAlgn="b"/>
                      <a:r>
                        <a:rPr lang="en-US" sz="900" b="1" i="0" u="none" strike="noStrike" dirty="0">
                          <a:solidFill>
                            <a:srgbClr val="000000"/>
                          </a:solidFill>
                          <a:effectLst/>
                          <a:latin typeface="Calibri" panose="020F0502020204030204" pitchFamily="34" charset="0"/>
                        </a:rPr>
                        <a:t>2022 - Calcasieu Pass</a:t>
                      </a:r>
                    </a:p>
                  </a:txBody>
                  <a:tcPr marR="0" marT="0" marB="0" anchor="b">
                    <a:lnL>
                      <a:noFill/>
                    </a:lnL>
                    <a:lnR>
                      <a:noFill/>
                    </a:lnR>
                    <a:lnT>
                      <a:noFill/>
                    </a:lnT>
                    <a:lnB>
                      <a:noFill/>
                    </a:lnB>
                  </a:tcPr>
                </a:tc>
                <a:tc>
                  <a:txBody>
                    <a:bodyPr/>
                    <a:lstStyle/>
                    <a:p>
                      <a:pPr algn="r" fontAlgn="b"/>
                      <a:r>
                        <a:rPr lang="en-US" sz="900" b="1" i="0" u="none" strike="noStrike">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487</a:t>
                      </a:r>
                    </a:p>
                  </a:txBody>
                  <a:tcPr marL="0" marR="0" marT="0" marB="0" anchor="b">
                    <a:lnL>
                      <a:noFill/>
                    </a:lnL>
                    <a:lnR>
                      <a:noFill/>
                    </a:lnR>
                    <a:lnT>
                      <a:noFill/>
                    </a:lnT>
                    <a:lnB>
                      <a:noFill/>
                    </a:lnB>
                  </a:tcPr>
                </a:tc>
                <a:tc>
                  <a:txBody>
                    <a:bodyPr/>
                    <a:lstStyle/>
                    <a:p>
                      <a:pPr algn="r" fontAlgn="b"/>
                      <a:r>
                        <a:rPr lang="en-US" sz="900" b="1" i="0" u="none" strike="noStrike" dirty="0">
                          <a:solidFill>
                            <a:srgbClr val="000000"/>
                          </a:solidFill>
                          <a:effectLst/>
                          <a:latin typeface="Calibri" panose="020F0502020204030204" pitchFamily="34" charset="0"/>
                        </a:rPr>
                        <a:t>13.8</a:t>
                      </a:r>
                    </a:p>
                  </a:txBody>
                  <a:tcPr marL="0" marT="0" marB="0" anchor="b">
                    <a:lnL>
                      <a:noFill/>
                    </a:lnL>
                    <a:lnR>
                      <a:noFill/>
                    </a:lnR>
                    <a:lnT>
                      <a:noFill/>
                    </a:lnT>
                    <a:lnB>
                      <a:noFill/>
                    </a:lnB>
                  </a:tcPr>
                </a:tc>
                <a:extLst>
                  <a:ext uri="{0D108BD9-81ED-4DB2-BD59-A6C34878D82A}">
                    <a16:rowId xmlns:a16="http://schemas.microsoft.com/office/drawing/2014/main" val="193569141"/>
                  </a:ext>
                </a:extLst>
              </a:tr>
              <a:tr h="228600">
                <a:tc>
                  <a:txBody>
                    <a:bodyPr/>
                    <a:lstStyle/>
                    <a:p>
                      <a:pPr algn="l" fontAlgn="b"/>
                      <a:r>
                        <a:rPr lang="en-US" sz="900" b="1" i="0" u="none" strike="noStrike" dirty="0">
                          <a:solidFill>
                            <a:schemeClr val="bg1"/>
                          </a:solidFill>
                          <a:effectLst/>
                          <a:latin typeface="Calibri" panose="020F0502020204030204" pitchFamily="34" charset="0"/>
                          <a:cs typeface="Calibri" panose="020F0502020204030204" pitchFamily="34" charset="0"/>
                        </a:rPr>
                        <a:t>Total </a:t>
                      </a:r>
                    </a:p>
                  </a:txBody>
                  <a:tcPr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chemeClr val="bg1"/>
                          </a:solidFill>
                          <a:effectLst/>
                          <a:latin typeface="Calibri" panose="020F0502020204030204" pitchFamily="34" charset="0"/>
                        </a:rPr>
                        <a:t>91.5</a:t>
                      </a:r>
                    </a:p>
                  </a:txBody>
                  <a:tcPr marL="0" marR="0" marT="0" marB="0" anchor="ctr">
                    <a:lnL>
                      <a:noFill/>
                    </a:lnL>
                    <a:lnR>
                      <a:noFill/>
                    </a:lnR>
                    <a:lnT>
                      <a:noFill/>
                    </a:lnT>
                    <a:lnB>
                      <a:noFill/>
                    </a:lnB>
                    <a:solidFill>
                      <a:srgbClr val="00355F"/>
                    </a:solidFill>
                  </a:tcPr>
                </a:tc>
                <a:tc>
                  <a:txBody>
                    <a:bodyPr/>
                    <a:lstStyle/>
                    <a:p>
                      <a:pPr algn="r" fontAlgn="b"/>
                      <a:r>
                        <a:rPr lang="en-US" sz="900" b="1" i="0" u="none" strike="noStrike">
                          <a:solidFill>
                            <a:schemeClr val="bg1"/>
                          </a:solidFill>
                          <a:effectLst/>
                          <a:latin typeface="Calibri" panose="020F0502020204030204" pitchFamily="34" charset="0"/>
                        </a:rPr>
                        <a:t>4456.1</a:t>
                      </a:r>
                    </a:p>
                  </a:txBody>
                  <a:tcPr marL="0" marR="0" marT="0" marB="0" anchor="ctr">
                    <a:lnL>
                      <a:noFill/>
                    </a:lnL>
                    <a:lnR>
                      <a:noFill/>
                    </a:lnR>
                    <a:lnT>
                      <a:noFill/>
                    </a:lnT>
                    <a:lnB>
                      <a:noFill/>
                    </a:lnB>
                    <a:solidFill>
                      <a:srgbClr val="00355F"/>
                    </a:solidFill>
                  </a:tcPr>
                </a:tc>
                <a:tc>
                  <a:txBody>
                    <a:bodyPr/>
                    <a:lstStyle/>
                    <a:p>
                      <a:pPr algn="r" fontAlgn="b"/>
                      <a:r>
                        <a:rPr lang="en-US" sz="900" b="1" i="0" u="none" strike="noStrike" dirty="0">
                          <a:solidFill>
                            <a:schemeClr val="bg1"/>
                          </a:solidFill>
                          <a:effectLst/>
                          <a:latin typeface="Calibri" panose="020F0502020204030204" pitchFamily="34" charset="0"/>
                        </a:rPr>
                        <a:t>126.2</a:t>
                      </a: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Of the additional LNG projects scheduled to be completed over the months and years ahead, a significant amount are based in the United States. This is unsurprising – from the time the US sent its first LNG export shipment in 2016, the US has quickly turned into the largest global exporter of LNG (based on 2022 volumes). US production and export volumes rose 20%+ from 2021 to 2022 alone across all major production basins and export terminals. </a:t>
            </a:r>
          </a:p>
          <a:p>
            <a:r>
              <a:rPr lang="en-US" dirty="0"/>
              <a:t>US policymakers are currently considering contentious proposals to reform the permitting process to expedite pipeline and terminal construction – which would further speed up the scheduled increase in LNG deliveries and further ramp up production across all fields, particularly fields in Appalachia which are currently not readily connected to export terminals via pipeline. However, policymakers must weigh difficult environmental and political tradeoffs amidst significant public controversy surrounding these proposals. Even amidst this uncertainty and irrespective of US public policy, the trajectory of continued increasing LNG supply and export capacity from the US is already clear and irreversible. </a:t>
            </a:r>
          </a:p>
        </p:txBody>
      </p:sp>
      <p:sp>
        <p:nvSpPr>
          <p:cNvPr id="12" name="Chart Title">
            <a:extLst>
              <a:ext uri="{FF2B5EF4-FFF2-40B4-BE49-F238E27FC236}">
                <a16:creationId xmlns:a16="http://schemas.microsoft.com/office/drawing/2014/main" id="{CD337306-592A-B70B-95D5-FC4CFB5A6E6B}"/>
              </a:ext>
            </a:extLst>
          </p:cNvPr>
          <p:cNvSpPr txBox="1"/>
          <p:nvPr/>
        </p:nvSpPr>
        <p:spPr>
          <a:xfrm>
            <a:off x="3786684" y="48388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Monthly US Monthly Natural Gas Production in </a:t>
            </a:r>
            <a:r>
              <a:rPr lang="en-US" sz="1200" b="1" dirty="0" err="1">
                <a:solidFill>
                  <a:srgbClr val="000000"/>
                </a:solidFill>
                <a:latin typeface="Georgia" panose="02040502050405020303" pitchFamily="18" charset="0"/>
                <a:ea typeface="Source Sans Pro SemiBold" panose="020B0603030403020204" pitchFamily="34" charset="0"/>
              </a:rPr>
              <a:t>bcf</a:t>
            </a:r>
            <a:r>
              <a:rPr lang="en-US" sz="1200" b="1" dirty="0">
                <a:solidFill>
                  <a:srgbClr val="000000"/>
                </a:solidFill>
                <a:latin typeface="Georgia" panose="02040502050405020303" pitchFamily="18" charset="0"/>
                <a:ea typeface="Source Sans Pro SemiBold" panose="020B0603030403020204" pitchFamily="34" charset="0"/>
              </a:rPr>
              <a:t>/d </a:t>
            </a:r>
            <a:endParaRPr lang="en-US" sz="900" dirty="0">
              <a:latin typeface="Georgia" panose="02040502050405020303" pitchFamily="18" charset="0"/>
              <a:ea typeface="Source Sans Pro SemiBold" panose="020B0603030403020204" pitchFamily="34" charset="0"/>
            </a:endParaRPr>
          </a:p>
        </p:txBody>
      </p:sp>
      <p:sp>
        <p:nvSpPr>
          <p:cNvPr id="14" name="Content Placeholder 3">
            <a:extLst>
              <a:ext uri="{FF2B5EF4-FFF2-40B4-BE49-F238E27FC236}">
                <a16:creationId xmlns:a16="http://schemas.microsoft.com/office/drawing/2014/main" id="{F96E5BBD-9CC1-6D6A-ADC7-9EC98E53BFDD}"/>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4" name="矩形 3">
            <a:extLst>
              <a:ext uri="{FF2B5EF4-FFF2-40B4-BE49-F238E27FC236}">
                <a16:creationId xmlns:a16="http://schemas.microsoft.com/office/drawing/2014/main" id="{F9525094-216F-9F69-3A1B-4753EA9A7F29}"/>
              </a:ext>
            </a:extLst>
          </p:cNvPr>
          <p:cNvSpPr/>
          <p:nvPr/>
        </p:nvSpPr>
        <p:spPr>
          <a:xfrm>
            <a:off x="3773424" y="5193792"/>
            <a:ext cx="316992" cy="121920"/>
          </a:xfrm>
          <a:prstGeom prst="rect">
            <a:avLst/>
          </a:prstGeom>
          <a:solidFill>
            <a:srgbClr val="FFFFFF"/>
          </a:solidFill>
        </p:spPr>
        <p:txBody>
          <a:bodyPr wrap="none" lIns="0" tIns="0" rIns="0" bIns="0">
            <a:noAutofit/>
          </a:bodyPr>
          <a:lstStyle/>
          <a:p>
            <a:pPr indent="0"/>
            <a:r>
              <a:rPr lang="en-US" sz="900" dirty="0">
                <a:solidFill>
                  <a:srgbClr val="3F3C3E"/>
                </a:solidFill>
                <a:latin typeface="Arial"/>
              </a:rPr>
              <a:t>Bcf/d</a:t>
            </a:r>
          </a:p>
        </p:txBody>
      </p:sp>
      <p:sp>
        <p:nvSpPr>
          <p:cNvPr id="6" name="矩形 5">
            <a:extLst>
              <a:ext uri="{FF2B5EF4-FFF2-40B4-BE49-F238E27FC236}">
                <a16:creationId xmlns:a16="http://schemas.microsoft.com/office/drawing/2014/main" id="{488AC312-E751-8293-CA22-B91171B65370}"/>
              </a:ext>
            </a:extLst>
          </p:cNvPr>
          <p:cNvSpPr/>
          <p:nvPr/>
        </p:nvSpPr>
        <p:spPr>
          <a:xfrm>
            <a:off x="4489704" y="5196840"/>
            <a:ext cx="381000" cy="109728"/>
          </a:xfrm>
          <a:prstGeom prst="rect">
            <a:avLst/>
          </a:prstGeom>
          <a:solidFill>
            <a:srgbClr val="FFFFFF"/>
          </a:solidFill>
        </p:spPr>
        <p:txBody>
          <a:bodyPr wrap="none" lIns="0" tIns="0" rIns="0" bIns="0">
            <a:noAutofit/>
          </a:bodyPr>
          <a:lstStyle/>
          <a:p>
            <a:pPr indent="0"/>
            <a:r>
              <a:rPr lang="en-US" sz="900" b="1">
                <a:solidFill>
                  <a:srgbClr val="251E26"/>
                </a:solidFill>
                <a:latin typeface="Arial"/>
              </a:rPr>
              <a:t>Oct-21</a:t>
            </a:r>
          </a:p>
        </p:txBody>
      </p:sp>
      <p:sp>
        <p:nvSpPr>
          <p:cNvPr id="7" name="矩形 6">
            <a:extLst>
              <a:ext uri="{FF2B5EF4-FFF2-40B4-BE49-F238E27FC236}">
                <a16:creationId xmlns:a16="http://schemas.microsoft.com/office/drawing/2014/main" id="{2A0089DE-6B19-D14B-5B31-0690202C36DB}"/>
              </a:ext>
            </a:extLst>
          </p:cNvPr>
          <p:cNvSpPr/>
          <p:nvPr/>
        </p:nvSpPr>
        <p:spPr>
          <a:xfrm>
            <a:off x="5093208" y="5193792"/>
            <a:ext cx="405384" cy="106680"/>
          </a:xfrm>
          <a:prstGeom prst="rect">
            <a:avLst/>
          </a:prstGeom>
          <a:solidFill>
            <a:srgbClr val="FFFFFF"/>
          </a:solidFill>
        </p:spPr>
        <p:txBody>
          <a:bodyPr wrap="none" lIns="0" tIns="0" rIns="0" bIns="0">
            <a:noAutofit/>
          </a:bodyPr>
          <a:lstStyle/>
          <a:p>
            <a:pPr indent="0"/>
            <a:r>
              <a:rPr lang="en-US" sz="900" b="1" dirty="0">
                <a:latin typeface="Arial"/>
              </a:rPr>
              <a:t>Nov-21</a:t>
            </a:r>
          </a:p>
        </p:txBody>
      </p:sp>
      <p:sp>
        <p:nvSpPr>
          <p:cNvPr id="8" name="矩形 7">
            <a:extLst>
              <a:ext uri="{FF2B5EF4-FFF2-40B4-BE49-F238E27FC236}">
                <a16:creationId xmlns:a16="http://schemas.microsoft.com/office/drawing/2014/main" id="{5C556038-9FCA-5D4C-E488-DF6160A3F0C0}"/>
              </a:ext>
            </a:extLst>
          </p:cNvPr>
          <p:cNvSpPr/>
          <p:nvPr/>
        </p:nvSpPr>
        <p:spPr>
          <a:xfrm>
            <a:off x="5699760" y="5193792"/>
            <a:ext cx="414528" cy="118872"/>
          </a:xfrm>
          <a:prstGeom prst="rect">
            <a:avLst/>
          </a:prstGeom>
          <a:solidFill>
            <a:srgbClr val="FFFFFF"/>
          </a:solidFill>
        </p:spPr>
        <p:txBody>
          <a:bodyPr wrap="none" lIns="0" tIns="0" rIns="0" bIns="0">
            <a:noAutofit/>
          </a:bodyPr>
          <a:lstStyle/>
          <a:p>
            <a:pPr indent="0"/>
            <a:r>
              <a:rPr lang="en-US" sz="900" b="1" dirty="0">
                <a:latin typeface="Arial"/>
              </a:rPr>
              <a:t>Dec-21</a:t>
            </a:r>
          </a:p>
        </p:txBody>
      </p:sp>
      <p:sp>
        <p:nvSpPr>
          <p:cNvPr id="13" name="矩形 12">
            <a:extLst>
              <a:ext uri="{FF2B5EF4-FFF2-40B4-BE49-F238E27FC236}">
                <a16:creationId xmlns:a16="http://schemas.microsoft.com/office/drawing/2014/main" id="{31FF1480-079A-C24B-8D41-304485493723}"/>
              </a:ext>
            </a:extLst>
          </p:cNvPr>
          <p:cNvSpPr/>
          <p:nvPr/>
        </p:nvSpPr>
        <p:spPr>
          <a:xfrm>
            <a:off x="6324600" y="5193792"/>
            <a:ext cx="368808" cy="112776"/>
          </a:xfrm>
          <a:prstGeom prst="rect">
            <a:avLst/>
          </a:prstGeom>
          <a:solidFill>
            <a:srgbClr val="FFFFFF"/>
          </a:solidFill>
        </p:spPr>
        <p:txBody>
          <a:bodyPr wrap="none" lIns="0" tIns="0" rIns="0" bIns="0">
            <a:noAutofit/>
          </a:bodyPr>
          <a:lstStyle/>
          <a:p>
            <a:pPr indent="0"/>
            <a:r>
              <a:rPr lang="en-US" sz="900" b="1">
                <a:latin typeface="Arial"/>
              </a:rPr>
              <a:t>Jan-22</a:t>
            </a:r>
          </a:p>
        </p:txBody>
      </p:sp>
      <p:sp>
        <p:nvSpPr>
          <p:cNvPr id="16" name="矩形 15">
            <a:extLst>
              <a:ext uri="{FF2B5EF4-FFF2-40B4-BE49-F238E27FC236}">
                <a16:creationId xmlns:a16="http://schemas.microsoft.com/office/drawing/2014/main" id="{13618CB2-CD01-7BBD-2307-A7C0E0AD5ED1}"/>
              </a:ext>
            </a:extLst>
          </p:cNvPr>
          <p:cNvSpPr/>
          <p:nvPr/>
        </p:nvSpPr>
        <p:spPr>
          <a:xfrm>
            <a:off x="6922008" y="5193792"/>
            <a:ext cx="441960" cy="124968"/>
          </a:xfrm>
          <a:prstGeom prst="rect">
            <a:avLst/>
          </a:prstGeom>
          <a:solidFill>
            <a:srgbClr val="FFFFFF"/>
          </a:solidFill>
        </p:spPr>
        <p:txBody>
          <a:bodyPr wrap="none" lIns="0" tIns="0" rIns="0" bIns="0">
            <a:noAutofit/>
          </a:bodyPr>
          <a:lstStyle/>
          <a:p>
            <a:pPr indent="0" algn="ctr"/>
            <a:r>
              <a:rPr lang="en-US" sz="900" b="1" dirty="0">
                <a:latin typeface="Arial"/>
              </a:rPr>
              <a:t>Feb-22</a:t>
            </a:r>
          </a:p>
        </p:txBody>
      </p:sp>
      <p:sp>
        <p:nvSpPr>
          <p:cNvPr id="17" name="矩形 16">
            <a:extLst>
              <a:ext uri="{FF2B5EF4-FFF2-40B4-BE49-F238E27FC236}">
                <a16:creationId xmlns:a16="http://schemas.microsoft.com/office/drawing/2014/main" id="{E98E0202-CEA2-52DC-F082-C49A1B61AF46}"/>
              </a:ext>
            </a:extLst>
          </p:cNvPr>
          <p:cNvSpPr/>
          <p:nvPr/>
        </p:nvSpPr>
        <p:spPr>
          <a:xfrm>
            <a:off x="7565136" y="5187696"/>
            <a:ext cx="411480" cy="118872"/>
          </a:xfrm>
          <a:prstGeom prst="rect">
            <a:avLst/>
          </a:prstGeom>
          <a:solidFill>
            <a:srgbClr val="FFFFFF"/>
          </a:solidFill>
        </p:spPr>
        <p:txBody>
          <a:bodyPr wrap="none" lIns="0" tIns="0" rIns="0" bIns="0">
            <a:noAutofit/>
          </a:bodyPr>
          <a:lstStyle/>
          <a:p>
            <a:pPr indent="0"/>
            <a:r>
              <a:rPr lang="en-US" sz="900" b="1">
                <a:latin typeface="Arial"/>
              </a:rPr>
              <a:t>Mar-22</a:t>
            </a:r>
          </a:p>
        </p:txBody>
      </p:sp>
      <p:sp>
        <p:nvSpPr>
          <p:cNvPr id="18" name="矩形 17">
            <a:extLst>
              <a:ext uri="{FF2B5EF4-FFF2-40B4-BE49-F238E27FC236}">
                <a16:creationId xmlns:a16="http://schemas.microsoft.com/office/drawing/2014/main" id="{067CB4B1-6760-5A17-1DAC-C4CF227361CF}"/>
              </a:ext>
            </a:extLst>
          </p:cNvPr>
          <p:cNvSpPr/>
          <p:nvPr/>
        </p:nvSpPr>
        <p:spPr>
          <a:xfrm>
            <a:off x="8186928" y="5193792"/>
            <a:ext cx="374904" cy="106680"/>
          </a:xfrm>
          <a:prstGeom prst="rect">
            <a:avLst/>
          </a:prstGeom>
          <a:solidFill>
            <a:srgbClr val="FFFFFF"/>
          </a:solidFill>
        </p:spPr>
        <p:txBody>
          <a:bodyPr wrap="none" lIns="0" tIns="0" rIns="0" bIns="0">
            <a:noAutofit/>
          </a:bodyPr>
          <a:lstStyle/>
          <a:p>
            <a:pPr indent="0" algn="r"/>
            <a:r>
              <a:rPr lang="en-US" sz="900" b="1">
                <a:latin typeface="Arial"/>
              </a:rPr>
              <a:t>Apr-22</a:t>
            </a:r>
          </a:p>
        </p:txBody>
      </p:sp>
      <p:sp>
        <p:nvSpPr>
          <p:cNvPr id="19" name="矩形 18">
            <a:extLst>
              <a:ext uri="{FF2B5EF4-FFF2-40B4-BE49-F238E27FC236}">
                <a16:creationId xmlns:a16="http://schemas.microsoft.com/office/drawing/2014/main" id="{783772D9-1B8F-29C0-8FE1-D6773D4C64C5}"/>
              </a:ext>
            </a:extLst>
          </p:cNvPr>
          <p:cNvSpPr/>
          <p:nvPr/>
        </p:nvSpPr>
        <p:spPr>
          <a:xfrm>
            <a:off x="8784336" y="5202936"/>
            <a:ext cx="423672" cy="97536"/>
          </a:xfrm>
          <a:prstGeom prst="rect">
            <a:avLst/>
          </a:prstGeom>
          <a:solidFill>
            <a:srgbClr val="FFFFFF"/>
          </a:solidFill>
        </p:spPr>
        <p:txBody>
          <a:bodyPr wrap="none" lIns="0" tIns="0" rIns="0" bIns="0">
            <a:noAutofit/>
          </a:bodyPr>
          <a:lstStyle/>
          <a:p>
            <a:pPr indent="0" algn="r"/>
            <a:r>
              <a:rPr lang="en-US" sz="900" b="1">
                <a:latin typeface="Arial"/>
              </a:rPr>
              <a:t>May-22</a:t>
            </a:r>
          </a:p>
        </p:txBody>
      </p:sp>
      <p:sp>
        <p:nvSpPr>
          <p:cNvPr id="20" name="矩形 19">
            <a:extLst>
              <a:ext uri="{FF2B5EF4-FFF2-40B4-BE49-F238E27FC236}">
                <a16:creationId xmlns:a16="http://schemas.microsoft.com/office/drawing/2014/main" id="{B2DF2965-EFF6-78A8-697E-F528928ED80B}"/>
              </a:ext>
            </a:extLst>
          </p:cNvPr>
          <p:cNvSpPr/>
          <p:nvPr/>
        </p:nvSpPr>
        <p:spPr>
          <a:xfrm>
            <a:off x="9415272" y="5193792"/>
            <a:ext cx="396240" cy="124968"/>
          </a:xfrm>
          <a:prstGeom prst="rect">
            <a:avLst/>
          </a:prstGeom>
          <a:solidFill>
            <a:srgbClr val="FFFFFF"/>
          </a:solidFill>
        </p:spPr>
        <p:txBody>
          <a:bodyPr wrap="none" lIns="0" tIns="0" rIns="0" bIns="0">
            <a:noAutofit/>
          </a:bodyPr>
          <a:lstStyle/>
          <a:p>
            <a:pPr indent="0" algn="r"/>
            <a:r>
              <a:rPr lang="en-US" sz="900" b="1">
                <a:latin typeface="Arial"/>
              </a:rPr>
              <a:t>Jun-22</a:t>
            </a:r>
          </a:p>
        </p:txBody>
      </p:sp>
      <p:sp>
        <p:nvSpPr>
          <p:cNvPr id="21" name="矩形 20">
            <a:extLst>
              <a:ext uri="{FF2B5EF4-FFF2-40B4-BE49-F238E27FC236}">
                <a16:creationId xmlns:a16="http://schemas.microsoft.com/office/drawing/2014/main" id="{46196EC1-93B8-D3E9-8BA2-47A6DA5588BD}"/>
              </a:ext>
            </a:extLst>
          </p:cNvPr>
          <p:cNvSpPr/>
          <p:nvPr/>
        </p:nvSpPr>
        <p:spPr>
          <a:xfrm>
            <a:off x="10046208" y="5196840"/>
            <a:ext cx="350520" cy="100584"/>
          </a:xfrm>
          <a:prstGeom prst="rect">
            <a:avLst/>
          </a:prstGeom>
          <a:solidFill>
            <a:srgbClr val="FFFFFF"/>
          </a:solidFill>
        </p:spPr>
        <p:txBody>
          <a:bodyPr wrap="none" lIns="0" tIns="0" rIns="0" bIns="0">
            <a:noAutofit/>
          </a:bodyPr>
          <a:lstStyle/>
          <a:p>
            <a:pPr indent="0" algn="r"/>
            <a:r>
              <a:rPr lang="en-US" sz="900" b="1">
                <a:solidFill>
                  <a:srgbClr val="181817"/>
                </a:solidFill>
                <a:latin typeface="Arial"/>
              </a:rPr>
              <a:t>Jul-22</a:t>
            </a:r>
          </a:p>
        </p:txBody>
      </p:sp>
      <p:sp>
        <p:nvSpPr>
          <p:cNvPr id="22" name="矩形 21">
            <a:extLst>
              <a:ext uri="{FF2B5EF4-FFF2-40B4-BE49-F238E27FC236}">
                <a16:creationId xmlns:a16="http://schemas.microsoft.com/office/drawing/2014/main" id="{EDB46D5A-D76A-6677-D467-458B7DA8B740}"/>
              </a:ext>
            </a:extLst>
          </p:cNvPr>
          <p:cNvSpPr/>
          <p:nvPr/>
        </p:nvSpPr>
        <p:spPr>
          <a:xfrm>
            <a:off x="10613136" y="5187696"/>
            <a:ext cx="435864" cy="131064"/>
          </a:xfrm>
          <a:prstGeom prst="rect">
            <a:avLst/>
          </a:prstGeom>
          <a:solidFill>
            <a:srgbClr val="FFFFFF"/>
          </a:solidFill>
        </p:spPr>
        <p:txBody>
          <a:bodyPr wrap="none" lIns="0" tIns="0" rIns="0" bIns="0">
            <a:noAutofit/>
          </a:bodyPr>
          <a:lstStyle/>
          <a:p>
            <a:pPr indent="0"/>
            <a:r>
              <a:rPr lang="en-US" sz="900" b="1">
                <a:latin typeface="Arial"/>
              </a:rPr>
              <a:t>Aug-22</a:t>
            </a:r>
          </a:p>
        </p:txBody>
      </p:sp>
      <p:sp>
        <p:nvSpPr>
          <p:cNvPr id="23" name="矩形 22">
            <a:extLst>
              <a:ext uri="{FF2B5EF4-FFF2-40B4-BE49-F238E27FC236}">
                <a16:creationId xmlns:a16="http://schemas.microsoft.com/office/drawing/2014/main" id="{3FE2BEB3-2C58-F2D2-2478-AC8804FD202F}"/>
              </a:ext>
            </a:extLst>
          </p:cNvPr>
          <p:cNvSpPr/>
          <p:nvPr/>
        </p:nvSpPr>
        <p:spPr>
          <a:xfrm>
            <a:off x="11228832" y="5193792"/>
            <a:ext cx="402336" cy="128016"/>
          </a:xfrm>
          <a:prstGeom prst="rect">
            <a:avLst/>
          </a:prstGeom>
          <a:solidFill>
            <a:srgbClr val="FFFFFF"/>
          </a:solidFill>
        </p:spPr>
        <p:txBody>
          <a:bodyPr wrap="none" lIns="0" tIns="0" rIns="0" bIns="0">
            <a:noAutofit/>
          </a:bodyPr>
          <a:lstStyle/>
          <a:p>
            <a:pPr indent="0"/>
            <a:r>
              <a:rPr lang="en-US" sz="900" b="1">
                <a:latin typeface="Arial"/>
              </a:rPr>
              <a:t>Sep-22</a:t>
            </a:r>
          </a:p>
        </p:txBody>
      </p:sp>
      <p:sp>
        <p:nvSpPr>
          <p:cNvPr id="24" name="矩形 23">
            <a:extLst>
              <a:ext uri="{FF2B5EF4-FFF2-40B4-BE49-F238E27FC236}">
                <a16:creationId xmlns:a16="http://schemas.microsoft.com/office/drawing/2014/main" id="{4A10C41D-7B24-E431-81C8-089B7F4E3833}"/>
              </a:ext>
            </a:extLst>
          </p:cNvPr>
          <p:cNvSpPr/>
          <p:nvPr/>
        </p:nvSpPr>
        <p:spPr>
          <a:xfrm>
            <a:off x="3776472" y="5404104"/>
            <a:ext cx="560832" cy="97536"/>
          </a:xfrm>
          <a:prstGeom prst="rect">
            <a:avLst/>
          </a:prstGeom>
          <a:noFill/>
        </p:spPr>
        <p:txBody>
          <a:bodyPr wrap="none" lIns="0" tIns="0" rIns="0" bIns="0">
            <a:noAutofit/>
          </a:bodyPr>
          <a:lstStyle/>
          <a:p>
            <a:pPr indent="0"/>
            <a:r>
              <a:rPr lang="en-US" sz="800" dirty="0">
                <a:solidFill>
                  <a:srgbClr val="352A3A"/>
                </a:solidFill>
                <a:latin typeface="Arial"/>
              </a:rPr>
              <a:t>Appalachia</a:t>
            </a:r>
          </a:p>
        </p:txBody>
      </p:sp>
      <p:sp>
        <p:nvSpPr>
          <p:cNvPr id="25" name="矩形 24">
            <a:extLst>
              <a:ext uri="{FF2B5EF4-FFF2-40B4-BE49-F238E27FC236}">
                <a16:creationId xmlns:a16="http://schemas.microsoft.com/office/drawing/2014/main" id="{A37FFCEF-567F-7012-C31C-56BA29F2B7EE}"/>
              </a:ext>
            </a:extLst>
          </p:cNvPr>
          <p:cNvSpPr/>
          <p:nvPr/>
        </p:nvSpPr>
        <p:spPr>
          <a:xfrm>
            <a:off x="3782568" y="5529072"/>
            <a:ext cx="478536" cy="115824"/>
          </a:xfrm>
          <a:prstGeom prst="rect">
            <a:avLst/>
          </a:prstGeom>
          <a:noFill/>
        </p:spPr>
        <p:txBody>
          <a:bodyPr wrap="none" lIns="0" tIns="0" rIns="0" bIns="0">
            <a:noAutofit/>
          </a:bodyPr>
          <a:lstStyle/>
          <a:p>
            <a:pPr indent="0"/>
            <a:r>
              <a:rPr lang="en-US" sz="800" dirty="0">
                <a:solidFill>
                  <a:srgbClr val="251E26"/>
                </a:solidFill>
                <a:latin typeface="Arial"/>
              </a:rPr>
              <a:t>Other US</a:t>
            </a:r>
          </a:p>
        </p:txBody>
      </p:sp>
      <p:sp>
        <p:nvSpPr>
          <p:cNvPr id="26" name="矩形 25">
            <a:extLst>
              <a:ext uri="{FF2B5EF4-FFF2-40B4-BE49-F238E27FC236}">
                <a16:creationId xmlns:a16="http://schemas.microsoft.com/office/drawing/2014/main" id="{EDFD093D-3CC3-2030-D1AE-C9201C3855A8}"/>
              </a:ext>
            </a:extLst>
          </p:cNvPr>
          <p:cNvSpPr/>
          <p:nvPr/>
        </p:nvSpPr>
        <p:spPr>
          <a:xfrm>
            <a:off x="3773424" y="5678424"/>
            <a:ext cx="466344" cy="118872"/>
          </a:xfrm>
          <a:prstGeom prst="rect">
            <a:avLst/>
          </a:prstGeom>
          <a:noFill/>
        </p:spPr>
        <p:txBody>
          <a:bodyPr wrap="none" lIns="0" tIns="0" rIns="0" bIns="0">
            <a:noAutofit/>
          </a:bodyPr>
          <a:lstStyle/>
          <a:p>
            <a:pPr indent="0"/>
            <a:r>
              <a:rPr lang="en-US" sz="1000" dirty="0">
                <a:solidFill>
                  <a:srgbClr val="352A3A"/>
                </a:solidFill>
                <a:latin typeface="Arial"/>
              </a:rPr>
              <a:t>Permian</a:t>
            </a:r>
          </a:p>
        </p:txBody>
      </p:sp>
      <p:sp>
        <p:nvSpPr>
          <p:cNvPr id="27" name="矩形 26">
            <a:extLst>
              <a:ext uri="{FF2B5EF4-FFF2-40B4-BE49-F238E27FC236}">
                <a16:creationId xmlns:a16="http://schemas.microsoft.com/office/drawing/2014/main" id="{F92DFCD4-027B-4473-4781-7B1C3DF2F05A}"/>
              </a:ext>
            </a:extLst>
          </p:cNvPr>
          <p:cNvSpPr/>
          <p:nvPr/>
        </p:nvSpPr>
        <p:spPr>
          <a:xfrm>
            <a:off x="3776472" y="5812536"/>
            <a:ext cx="512064" cy="109728"/>
          </a:xfrm>
          <a:prstGeom prst="rect">
            <a:avLst/>
          </a:prstGeom>
          <a:noFill/>
        </p:spPr>
        <p:txBody>
          <a:bodyPr wrap="none" lIns="0" tIns="0" rIns="0" bIns="0">
            <a:noAutofit/>
          </a:bodyPr>
          <a:lstStyle/>
          <a:p>
            <a:pPr indent="0" algn="just"/>
            <a:r>
              <a:rPr lang="en-US" sz="900" b="1">
                <a:solidFill>
                  <a:srgbClr val="352A3A"/>
                </a:solidFill>
                <a:latin typeface="Arial"/>
              </a:rPr>
              <a:t>Louisiana</a:t>
            </a:r>
          </a:p>
        </p:txBody>
      </p:sp>
      <p:sp>
        <p:nvSpPr>
          <p:cNvPr id="28" name="矩形 27">
            <a:extLst>
              <a:ext uri="{FF2B5EF4-FFF2-40B4-BE49-F238E27FC236}">
                <a16:creationId xmlns:a16="http://schemas.microsoft.com/office/drawing/2014/main" id="{46CFCFD9-12B8-F033-9142-64B1FC9CDF67}"/>
              </a:ext>
            </a:extLst>
          </p:cNvPr>
          <p:cNvSpPr/>
          <p:nvPr/>
        </p:nvSpPr>
        <p:spPr>
          <a:xfrm>
            <a:off x="3776472" y="5964936"/>
            <a:ext cx="539496" cy="115824"/>
          </a:xfrm>
          <a:prstGeom prst="rect">
            <a:avLst/>
          </a:prstGeom>
          <a:noFill/>
        </p:spPr>
        <p:txBody>
          <a:bodyPr wrap="none" lIns="0" tIns="0" rIns="0" bIns="0">
            <a:noAutofit/>
          </a:bodyPr>
          <a:lstStyle/>
          <a:p>
            <a:pPr indent="0"/>
            <a:r>
              <a:rPr lang="en-US" sz="800" dirty="0">
                <a:solidFill>
                  <a:srgbClr val="352A3A"/>
                </a:solidFill>
                <a:latin typeface="Arial"/>
              </a:rPr>
              <a:t>Oklahoma</a:t>
            </a:r>
          </a:p>
        </p:txBody>
      </p:sp>
      <p:sp>
        <p:nvSpPr>
          <p:cNvPr id="29" name="矩形 28">
            <a:extLst>
              <a:ext uri="{FF2B5EF4-FFF2-40B4-BE49-F238E27FC236}">
                <a16:creationId xmlns:a16="http://schemas.microsoft.com/office/drawing/2014/main" id="{45D5A936-054B-36CA-ECB0-5F29FDC13C98}"/>
              </a:ext>
            </a:extLst>
          </p:cNvPr>
          <p:cNvSpPr/>
          <p:nvPr/>
        </p:nvSpPr>
        <p:spPr>
          <a:xfrm>
            <a:off x="3776472" y="6102096"/>
            <a:ext cx="173736" cy="91440"/>
          </a:xfrm>
          <a:prstGeom prst="rect">
            <a:avLst/>
          </a:prstGeom>
          <a:noFill/>
        </p:spPr>
        <p:txBody>
          <a:bodyPr wrap="none" lIns="0" tIns="0" rIns="0" bIns="0">
            <a:noAutofit/>
          </a:bodyPr>
          <a:lstStyle/>
          <a:p>
            <a:pPr indent="0"/>
            <a:r>
              <a:rPr lang="en-US" sz="900">
                <a:solidFill>
                  <a:srgbClr val="352A3A"/>
                </a:solidFill>
                <a:latin typeface="Arial"/>
              </a:rPr>
              <a:t>DJ</a:t>
            </a:r>
          </a:p>
        </p:txBody>
      </p:sp>
      <p:sp>
        <p:nvSpPr>
          <p:cNvPr id="30" name="矩形 29">
            <a:extLst>
              <a:ext uri="{FF2B5EF4-FFF2-40B4-BE49-F238E27FC236}">
                <a16:creationId xmlns:a16="http://schemas.microsoft.com/office/drawing/2014/main" id="{3CE8DB60-C52D-5665-A2BD-0F4344A508C0}"/>
              </a:ext>
            </a:extLst>
          </p:cNvPr>
          <p:cNvSpPr/>
          <p:nvPr/>
        </p:nvSpPr>
        <p:spPr>
          <a:xfrm>
            <a:off x="3782568" y="6242304"/>
            <a:ext cx="277368" cy="109728"/>
          </a:xfrm>
          <a:prstGeom prst="rect">
            <a:avLst/>
          </a:prstGeom>
          <a:noFill/>
        </p:spPr>
        <p:txBody>
          <a:bodyPr wrap="none" lIns="0" tIns="0" rIns="0" bIns="0">
            <a:noAutofit/>
          </a:bodyPr>
          <a:lstStyle/>
          <a:p>
            <a:pPr indent="0"/>
            <a:r>
              <a:rPr lang="en-US" sz="900" dirty="0">
                <a:solidFill>
                  <a:srgbClr val="3F3C3E"/>
                </a:solidFill>
                <a:latin typeface="Arial"/>
              </a:rPr>
              <a:t>GOM</a:t>
            </a:r>
          </a:p>
        </p:txBody>
      </p:sp>
      <p:sp>
        <p:nvSpPr>
          <p:cNvPr id="31" name="矩形 30">
            <a:extLst>
              <a:ext uri="{FF2B5EF4-FFF2-40B4-BE49-F238E27FC236}">
                <a16:creationId xmlns:a16="http://schemas.microsoft.com/office/drawing/2014/main" id="{1E89C784-3D59-6859-DDD1-C24ED24147CE}"/>
              </a:ext>
            </a:extLst>
          </p:cNvPr>
          <p:cNvSpPr/>
          <p:nvPr/>
        </p:nvSpPr>
        <p:spPr>
          <a:xfrm>
            <a:off x="3776472" y="6385560"/>
            <a:ext cx="414528" cy="106680"/>
          </a:xfrm>
          <a:prstGeom prst="rect">
            <a:avLst/>
          </a:prstGeom>
          <a:noFill/>
        </p:spPr>
        <p:txBody>
          <a:bodyPr wrap="none" lIns="0" tIns="0" rIns="0" bIns="0">
            <a:noAutofit/>
          </a:bodyPr>
          <a:lstStyle/>
          <a:p>
            <a:pPr indent="0"/>
            <a:r>
              <a:rPr lang="en-US" sz="800" dirty="0">
                <a:solidFill>
                  <a:srgbClr val="251E26"/>
                </a:solidFill>
                <a:latin typeface="Arial"/>
              </a:rPr>
              <a:t>Bakken</a:t>
            </a:r>
          </a:p>
        </p:txBody>
      </p:sp>
      <p:sp>
        <p:nvSpPr>
          <p:cNvPr id="32" name="矩形 31">
            <a:extLst>
              <a:ext uri="{FF2B5EF4-FFF2-40B4-BE49-F238E27FC236}">
                <a16:creationId xmlns:a16="http://schemas.microsoft.com/office/drawing/2014/main" id="{14402FCD-836A-DBD7-5CD2-B3AF666B43F2}"/>
              </a:ext>
            </a:extLst>
          </p:cNvPr>
          <p:cNvSpPr/>
          <p:nvPr/>
        </p:nvSpPr>
        <p:spPr>
          <a:xfrm>
            <a:off x="3767328" y="6519672"/>
            <a:ext cx="509016" cy="103632"/>
          </a:xfrm>
          <a:prstGeom prst="rect">
            <a:avLst/>
          </a:prstGeom>
          <a:noFill/>
        </p:spPr>
        <p:txBody>
          <a:bodyPr wrap="none" lIns="0" tIns="0" rIns="0" bIns="0">
            <a:noAutofit/>
          </a:bodyPr>
          <a:lstStyle/>
          <a:p>
            <a:pPr indent="0"/>
            <a:r>
              <a:rPr lang="en-US" sz="800">
                <a:solidFill>
                  <a:srgbClr val="3F3C3E"/>
                </a:solidFill>
                <a:latin typeface="Arial"/>
              </a:rPr>
              <a:t>Lower 48</a:t>
            </a:r>
          </a:p>
        </p:txBody>
      </p:sp>
    </p:spTree>
    <p:extLst>
      <p:ext uri="{BB962C8B-B14F-4D97-AF65-F5344CB8AC3E}">
        <p14:creationId xmlns:p14="http://schemas.microsoft.com/office/powerpoint/2010/main" val="249769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12</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LNG Projects Under Development – Breakeven Cost By Individual Project  </a:t>
            </a:r>
          </a:p>
          <a:p>
            <a:pPr lvl="0"/>
            <a:r>
              <a:rPr lang="en-US" sz="900" dirty="0">
                <a:solidFill>
                  <a:srgbClr val="000000"/>
                </a:solidFill>
                <a:latin typeface="Georgia" panose="02040502050405020303" pitchFamily="18" charset="0"/>
                <a:ea typeface="Source Sans Pro SemiBold" panose="020B0603030403020204" pitchFamily="34" charset="0"/>
              </a:rPr>
              <a:t>(price in $/mcf, current spot prices of ~$20-$30/mcf or higher)</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Higher LNG Prices Make Increasing Numbers Of New LNG Projects Economically Viable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Europe has struggled under the weight of higher gas prices over the last few months. While partially a reflection of elevated market hysteria, higher prices are also partially a reflection of the higher cost to liquify, ship, and then </a:t>
            </a:r>
            <a:r>
              <a:rPr lang="en-US" dirty="0" err="1"/>
              <a:t>regasify</a:t>
            </a:r>
            <a:r>
              <a:rPr lang="en-US" dirty="0"/>
              <a:t> LNG as opposed to cheaper piped Russian gas. Higher prices are also a reflection of the premium Europe is having to pay in spot markets to redirect contracted LNG and compete against other bidders in Asia.</a:t>
            </a:r>
          </a:p>
          <a:p>
            <a:r>
              <a:rPr lang="en-US" dirty="0"/>
              <a:t>However, while higher prices have created some economic hardship in Europe, the flip side is that higher prices ensure continued onboarding of new supply. Higher prices incentivize commodity producers to produce more since they are practically printing money – and make otherwise unprofitable projects with higher breakeven costs profitable. Every project under development and under consideration is currently profitable along the cost curve given elevated pricing levels. </a:t>
            </a:r>
          </a:p>
        </p:txBody>
      </p:sp>
      <p:sp>
        <p:nvSpPr>
          <p:cNvPr id="12" name="Content Placeholder 3">
            <a:extLst>
              <a:ext uri="{FF2B5EF4-FFF2-40B4-BE49-F238E27FC236}">
                <a16:creationId xmlns:a16="http://schemas.microsoft.com/office/drawing/2014/main" id="{D2995231-11B5-8BF6-9F77-F2803AD8E546}"/>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3" name="图片 2">
            <a:extLst>
              <a:ext uri="{FF2B5EF4-FFF2-40B4-BE49-F238E27FC236}">
                <a16:creationId xmlns:a16="http://schemas.microsoft.com/office/drawing/2014/main" id="{147CCD15-19D4-8CEA-7ECA-43EACACDFD59}"/>
              </a:ext>
            </a:extLst>
          </p:cNvPr>
          <p:cNvPicPr>
            <a:picLocks noChangeAspect="1"/>
          </p:cNvPicPr>
          <p:nvPr/>
        </p:nvPicPr>
        <p:blipFill>
          <a:blip r:embed="rId2"/>
          <a:stretch>
            <a:fillRect/>
          </a:stretch>
        </p:blipFill>
        <p:spPr>
          <a:xfrm>
            <a:off x="3590544" y="2228088"/>
            <a:ext cx="8107680" cy="4562856"/>
          </a:xfrm>
          <a:prstGeom prst="rect">
            <a:avLst/>
          </a:prstGeom>
        </p:spPr>
      </p:pic>
      <p:sp>
        <p:nvSpPr>
          <p:cNvPr id="4" name="矩形 3">
            <a:extLst>
              <a:ext uri="{FF2B5EF4-FFF2-40B4-BE49-F238E27FC236}">
                <a16:creationId xmlns:a16="http://schemas.microsoft.com/office/drawing/2014/main" id="{7C2E51C6-2539-23A5-5780-085C64CC9D30}"/>
              </a:ext>
            </a:extLst>
          </p:cNvPr>
          <p:cNvSpPr/>
          <p:nvPr/>
        </p:nvSpPr>
        <p:spPr>
          <a:xfrm>
            <a:off x="3721608" y="2968752"/>
            <a:ext cx="274320" cy="2822448"/>
          </a:xfrm>
          <a:prstGeom prst="rect">
            <a:avLst/>
          </a:prstGeom>
          <a:solidFill>
            <a:srgbClr val="FFFFFF"/>
          </a:solidFill>
        </p:spPr>
        <p:txBody>
          <a:bodyPr vert="vert270" wrap="none" lIns="0" tIns="0" rIns="0" bIns="0">
            <a:noAutofit/>
          </a:bodyPr>
          <a:lstStyle/>
          <a:p>
            <a:pPr indent="0"/>
            <a:r>
              <a:rPr lang="en-US" sz="1200" dirty="0">
                <a:latin typeface="Arial"/>
              </a:rPr>
              <a:t>Commercial breakeven (US$/mcf)</a:t>
            </a:r>
          </a:p>
        </p:txBody>
      </p:sp>
      <p:sp>
        <p:nvSpPr>
          <p:cNvPr id="6" name="矩形 5">
            <a:extLst>
              <a:ext uri="{FF2B5EF4-FFF2-40B4-BE49-F238E27FC236}">
                <a16:creationId xmlns:a16="http://schemas.microsoft.com/office/drawing/2014/main" id="{CE15FBF4-8142-51A9-47B8-172B4F0DAC74}"/>
              </a:ext>
            </a:extLst>
          </p:cNvPr>
          <p:cNvSpPr/>
          <p:nvPr/>
        </p:nvSpPr>
        <p:spPr>
          <a:xfrm>
            <a:off x="10317480" y="2538984"/>
            <a:ext cx="490728" cy="185928"/>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Prelude</a:t>
            </a:r>
          </a:p>
        </p:txBody>
      </p:sp>
      <p:sp>
        <p:nvSpPr>
          <p:cNvPr id="7" name="矩形 6">
            <a:extLst>
              <a:ext uri="{FF2B5EF4-FFF2-40B4-BE49-F238E27FC236}">
                <a16:creationId xmlns:a16="http://schemas.microsoft.com/office/drawing/2014/main" id="{E1E0DA01-777E-D1B9-47C0-C3F52970D964}"/>
              </a:ext>
            </a:extLst>
          </p:cNvPr>
          <p:cNvSpPr/>
          <p:nvPr/>
        </p:nvSpPr>
        <p:spPr>
          <a:xfrm>
            <a:off x="10219944" y="3648456"/>
            <a:ext cx="664464" cy="134112"/>
          </a:xfrm>
          <a:prstGeom prst="rect">
            <a:avLst/>
          </a:prstGeom>
          <a:solidFill>
            <a:srgbClr val="FFFFFF"/>
          </a:solidFill>
        </p:spPr>
        <p:txBody>
          <a:bodyPr wrap="none" lIns="0" tIns="0" rIns="0" bIns="0">
            <a:noAutofit/>
          </a:bodyPr>
          <a:lstStyle/>
          <a:p>
            <a:pPr indent="0" algn="r"/>
            <a:r>
              <a:rPr lang="en-US" sz="900">
                <a:solidFill>
                  <a:srgbClr val="181817"/>
                </a:solidFill>
                <a:latin typeface="Arial"/>
              </a:rPr>
              <a:t>Abadi LNG</a:t>
            </a:r>
          </a:p>
        </p:txBody>
      </p:sp>
      <p:sp>
        <p:nvSpPr>
          <p:cNvPr id="13" name="矩形 12">
            <a:extLst>
              <a:ext uri="{FF2B5EF4-FFF2-40B4-BE49-F238E27FC236}">
                <a16:creationId xmlns:a16="http://schemas.microsoft.com/office/drawing/2014/main" id="{B6B2725D-5A65-415F-E5A8-728C87C0D839}"/>
              </a:ext>
            </a:extLst>
          </p:cNvPr>
          <p:cNvSpPr/>
          <p:nvPr/>
        </p:nvSpPr>
        <p:spPr>
          <a:xfrm>
            <a:off x="10104120" y="3864864"/>
            <a:ext cx="1158240" cy="137160"/>
          </a:xfrm>
          <a:prstGeom prst="rect">
            <a:avLst/>
          </a:prstGeom>
          <a:solidFill>
            <a:srgbClr val="FFFFFF"/>
          </a:solidFill>
        </p:spPr>
        <p:txBody>
          <a:bodyPr wrap="none" lIns="0" tIns="0" rIns="0" bIns="0">
            <a:noAutofit/>
          </a:bodyPr>
          <a:lstStyle/>
          <a:p>
            <a:pPr indent="0"/>
            <a:r>
              <a:rPr lang="en-US" sz="900">
                <a:solidFill>
                  <a:srgbClr val="251E26"/>
                </a:solidFill>
                <a:latin typeface="Arial"/>
              </a:rPr>
              <a:t>Greater Sunrise LNG</a:t>
            </a:r>
          </a:p>
        </p:txBody>
      </p:sp>
      <p:sp>
        <p:nvSpPr>
          <p:cNvPr id="14" name="矩形 13">
            <a:extLst>
              <a:ext uri="{FF2B5EF4-FFF2-40B4-BE49-F238E27FC236}">
                <a16:creationId xmlns:a16="http://schemas.microsoft.com/office/drawing/2014/main" id="{4514976C-3DB5-AA1C-9C49-05A7A1A6A437}"/>
              </a:ext>
            </a:extLst>
          </p:cNvPr>
          <p:cNvSpPr/>
          <p:nvPr/>
        </p:nvSpPr>
        <p:spPr>
          <a:xfrm>
            <a:off x="10043160" y="4002024"/>
            <a:ext cx="673608" cy="128016"/>
          </a:xfrm>
          <a:prstGeom prst="rect">
            <a:avLst/>
          </a:prstGeom>
          <a:solidFill>
            <a:srgbClr val="FFFFFF"/>
          </a:solidFill>
        </p:spPr>
        <p:txBody>
          <a:bodyPr wrap="none" lIns="0" tIns="0" rIns="0" bIns="0">
            <a:noAutofit/>
          </a:bodyPr>
          <a:lstStyle/>
          <a:p>
            <a:pPr indent="0"/>
            <a:r>
              <a:rPr lang="en-US" sz="900">
                <a:solidFill>
                  <a:srgbClr val="251E26"/>
                </a:solidFill>
                <a:latin typeface="Arial"/>
              </a:rPr>
              <a:t>Hilli Episeyo</a:t>
            </a:r>
          </a:p>
        </p:txBody>
      </p:sp>
      <p:sp>
        <p:nvSpPr>
          <p:cNvPr id="15" name="矩形 14">
            <a:extLst>
              <a:ext uri="{FF2B5EF4-FFF2-40B4-BE49-F238E27FC236}">
                <a16:creationId xmlns:a16="http://schemas.microsoft.com/office/drawing/2014/main" id="{CD2EE1FD-1D49-19A4-2A95-36E048F2D200}"/>
              </a:ext>
            </a:extLst>
          </p:cNvPr>
          <p:cNvSpPr/>
          <p:nvPr/>
        </p:nvSpPr>
        <p:spPr>
          <a:xfrm>
            <a:off x="9982200" y="4215384"/>
            <a:ext cx="810768" cy="128016"/>
          </a:xfrm>
          <a:prstGeom prst="rect">
            <a:avLst/>
          </a:prstGeom>
          <a:solidFill>
            <a:srgbClr val="FFFFFF"/>
          </a:solidFill>
        </p:spPr>
        <p:txBody>
          <a:bodyPr wrap="none" lIns="0" tIns="0" rIns="0" bIns="0">
            <a:noAutofit/>
          </a:bodyPr>
          <a:lstStyle/>
          <a:p>
            <a:pPr indent="0"/>
            <a:r>
              <a:rPr lang="en-US" sz="900">
                <a:solidFill>
                  <a:srgbClr val="251E26"/>
                </a:solidFill>
                <a:latin typeface="Arial"/>
              </a:rPr>
              <a:t>Tanzania LNG</a:t>
            </a:r>
          </a:p>
        </p:txBody>
      </p:sp>
      <p:sp>
        <p:nvSpPr>
          <p:cNvPr id="16" name="矩形 15">
            <a:extLst>
              <a:ext uri="{FF2B5EF4-FFF2-40B4-BE49-F238E27FC236}">
                <a16:creationId xmlns:a16="http://schemas.microsoft.com/office/drawing/2014/main" id="{3EE83010-BAB7-AE1E-F889-12D69C4A13B7}"/>
              </a:ext>
            </a:extLst>
          </p:cNvPr>
          <p:cNvSpPr/>
          <p:nvPr/>
        </p:nvSpPr>
        <p:spPr>
          <a:xfrm>
            <a:off x="9784080" y="4465320"/>
            <a:ext cx="774192" cy="131064"/>
          </a:xfrm>
          <a:prstGeom prst="rect">
            <a:avLst/>
          </a:prstGeom>
          <a:solidFill>
            <a:srgbClr val="FFFFFF"/>
          </a:solidFill>
        </p:spPr>
        <p:txBody>
          <a:bodyPr wrap="none" lIns="0" tIns="0" rIns="0" bIns="0">
            <a:noAutofit/>
          </a:bodyPr>
          <a:lstStyle/>
          <a:p>
            <a:pPr indent="0" algn="r"/>
            <a:r>
              <a:rPr lang="en-US" sz="900">
                <a:solidFill>
                  <a:srgbClr val="181817"/>
                </a:solidFill>
                <a:latin typeface="Arial"/>
              </a:rPr>
              <a:t>Prosperidade</a:t>
            </a:r>
          </a:p>
        </p:txBody>
      </p:sp>
      <p:sp>
        <p:nvSpPr>
          <p:cNvPr id="17" name="矩形 16">
            <a:extLst>
              <a:ext uri="{FF2B5EF4-FFF2-40B4-BE49-F238E27FC236}">
                <a16:creationId xmlns:a16="http://schemas.microsoft.com/office/drawing/2014/main" id="{6F026A6D-A632-76F7-DC51-956E0522979D}"/>
              </a:ext>
            </a:extLst>
          </p:cNvPr>
          <p:cNvSpPr/>
          <p:nvPr/>
        </p:nvSpPr>
        <p:spPr>
          <a:xfrm>
            <a:off x="9464040" y="4602480"/>
            <a:ext cx="697992" cy="115824"/>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Coral FLNG</a:t>
            </a:r>
          </a:p>
        </p:txBody>
      </p:sp>
      <p:sp>
        <p:nvSpPr>
          <p:cNvPr id="18" name="矩形 17">
            <a:extLst>
              <a:ext uri="{FF2B5EF4-FFF2-40B4-BE49-F238E27FC236}">
                <a16:creationId xmlns:a16="http://schemas.microsoft.com/office/drawing/2014/main" id="{453BD411-AF37-D1C3-728D-DCC64560FAA6}"/>
              </a:ext>
            </a:extLst>
          </p:cNvPr>
          <p:cNvSpPr/>
          <p:nvPr/>
        </p:nvSpPr>
        <p:spPr>
          <a:xfrm>
            <a:off x="9433560" y="4733544"/>
            <a:ext cx="777240" cy="152400"/>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Vista Pacifico</a:t>
            </a:r>
          </a:p>
        </p:txBody>
      </p:sp>
      <p:sp>
        <p:nvSpPr>
          <p:cNvPr id="19" name="矩形 18">
            <a:extLst>
              <a:ext uri="{FF2B5EF4-FFF2-40B4-BE49-F238E27FC236}">
                <a16:creationId xmlns:a16="http://schemas.microsoft.com/office/drawing/2014/main" id="{A11B85F4-2FD5-0F23-C3FD-2F1E232E8371}"/>
              </a:ext>
            </a:extLst>
          </p:cNvPr>
          <p:cNvSpPr/>
          <p:nvPr/>
        </p:nvSpPr>
        <p:spPr>
          <a:xfrm>
            <a:off x="9320784" y="4892040"/>
            <a:ext cx="737616" cy="115824"/>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Arctic LNG-2</a:t>
            </a:r>
          </a:p>
        </p:txBody>
      </p:sp>
      <p:sp>
        <p:nvSpPr>
          <p:cNvPr id="20" name="矩形 19">
            <a:extLst>
              <a:ext uri="{FF2B5EF4-FFF2-40B4-BE49-F238E27FC236}">
                <a16:creationId xmlns:a16="http://schemas.microsoft.com/office/drawing/2014/main" id="{DAE32384-D982-7C6F-3D76-FDE5C20B0DB2}"/>
              </a:ext>
            </a:extLst>
          </p:cNvPr>
          <p:cNvSpPr/>
          <p:nvPr/>
        </p:nvSpPr>
        <p:spPr>
          <a:xfrm>
            <a:off x="9092184" y="5007864"/>
            <a:ext cx="835152" cy="112776"/>
          </a:xfrm>
          <a:prstGeom prst="rect">
            <a:avLst/>
          </a:prstGeom>
          <a:solidFill>
            <a:srgbClr val="FFFFFF"/>
          </a:solidFill>
        </p:spPr>
        <p:txBody>
          <a:bodyPr wrap="none" lIns="0" tIns="0" rIns="0" bIns="0">
            <a:noAutofit/>
          </a:bodyPr>
          <a:lstStyle/>
          <a:p>
            <a:pPr indent="0"/>
            <a:r>
              <a:rPr lang="en-US" sz="900" dirty="0" err="1">
                <a:solidFill>
                  <a:srgbClr val="251E26"/>
                </a:solidFill>
                <a:latin typeface="Arial"/>
              </a:rPr>
              <a:t>Golfinho-Atum</a:t>
            </a:r>
            <a:endParaRPr lang="en-US" sz="900" dirty="0">
              <a:solidFill>
                <a:srgbClr val="251E26"/>
              </a:solidFill>
              <a:latin typeface="Arial"/>
            </a:endParaRPr>
          </a:p>
        </p:txBody>
      </p:sp>
      <p:sp>
        <p:nvSpPr>
          <p:cNvPr id="21" name="矩形 20">
            <a:extLst>
              <a:ext uri="{FF2B5EF4-FFF2-40B4-BE49-F238E27FC236}">
                <a16:creationId xmlns:a16="http://schemas.microsoft.com/office/drawing/2014/main" id="{42D6C3C1-0E06-BCB9-07B5-3B4374141216}"/>
              </a:ext>
            </a:extLst>
          </p:cNvPr>
          <p:cNvSpPr/>
          <p:nvPr/>
        </p:nvSpPr>
        <p:spPr>
          <a:xfrm>
            <a:off x="8607552" y="5053584"/>
            <a:ext cx="515112" cy="143256"/>
          </a:xfrm>
          <a:prstGeom prst="rect">
            <a:avLst/>
          </a:prstGeom>
          <a:solidFill>
            <a:srgbClr val="FFFFFF"/>
          </a:solidFill>
        </p:spPr>
        <p:txBody>
          <a:bodyPr wrap="none" lIns="0" tIns="0" rIns="0" bIns="0">
            <a:noAutofit/>
          </a:bodyPr>
          <a:lstStyle/>
          <a:p>
            <a:pPr indent="0" algn="ctr"/>
            <a:r>
              <a:rPr lang="en-US" sz="900" dirty="0">
                <a:solidFill>
                  <a:srgbClr val="251E26"/>
                </a:solidFill>
                <a:latin typeface="Arial"/>
              </a:rPr>
              <a:t>Sakhalin</a:t>
            </a:r>
          </a:p>
        </p:txBody>
      </p:sp>
      <p:sp>
        <p:nvSpPr>
          <p:cNvPr id="22" name="矩形 21">
            <a:extLst>
              <a:ext uri="{FF2B5EF4-FFF2-40B4-BE49-F238E27FC236}">
                <a16:creationId xmlns:a16="http://schemas.microsoft.com/office/drawing/2014/main" id="{08EA5C3F-7CD0-57CC-DB0D-396AB3AF8D2A}"/>
              </a:ext>
            </a:extLst>
          </p:cNvPr>
          <p:cNvSpPr/>
          <p:nvPr/>
        </p:nvSpPr>
        <p:spPr>
          <a:xfrm>
            <a:off x="8366760" y="5196840"/>
            <a:ext cx="819912" cy="137160"/>
          </a:xfrm>
          <a:prstGeom prst="rect">
            <a:avLst/>
          </a:prstGeom>
          <a:solidFill>
            <a:srgbClr val="FFFFFF"/>
          </a:solidFill>
        </p:spPr>
        <p:txBody>
          <a:bodyPr wrap="none" lIns="0" tIns="0" rIns="0" bIns="0">
            <a:noAutofit/>
          </a:bodyPr>
          <a:lstStyle/>
          <a:p>
            <a:pPr indent="0" algn="ctr"/>
            <a:r>
              <a:rPr lang="en-US" sz="900" dirty="0">
                <a:solidFill>
                  <a:srgbClr val="251E26"/>
                </a:solidFill>
                <a:latin typeface="Arial"/>
              </a:rPr>
              <a:t>Corpus Christi</a:t>
            </a:r>
          </a:p>
        </p:txBody>
      </p:sp>
      <p:sp>
        <p:nvSpPr>
          <p:cNvPr id="23" name="矩形 22">
            <a:extLst>
              <a:ext uri="{FF2B5EF4-FFF2-40B4-BE49-F238E27FC236}">
                <a16:creationId xmlns:a16="http://schemas.microsoft.com/office/drawing/2014/main" id="{AF40BFFD-C91B-9D3D-20B2-A28C8D991F73}"/>
              </a:ext>
            </a:extLst>
          </p:cNvPr>
          <p:cNvSpPr/>
          <p:nvPr/>
        </p:nvSpPr>
        <p:spPr>
          <a:xfrm>
            <a:off x="7818120" y="5318760"/>
            <a:ext cx="755904" cy="121920"/>
          </a:xfrm>
          <a:prstGeom prst="rect">
            <a:avLst/>
          </a:prstGeom>
          <a:solidFill>
            <a:srgbClr val="FFFFFF"/>
          </a:solidFill>
        </p:spPr>
        <p:txBody>
          <a:bodyPr wrap="none" lIns="0" tIns="0" rIns="0" bIns="0">
            <a:noAutofit/>
          </a:bodyPr>
          <a:lstStyle/>
          <a:p>
            <a:pPr indent="0" algn="r"/>
            <a:r>
              <a:rPr lang="en-US" sz="900" dirty="0">
                <a:solidFill>
                  <a:srgbClr val="251E26"/>
                </a:solidFill>
                <a:latin typeface="Arial"/>
              </a:rPr>
              <a:t>Plaquemines</a:t>
            </a:r>
          </a:p>
        </p:txBody>
      </p:sp>
      <p:sp>
        <p:nvSpPr>
          <p:cNvPr id="24" name="矩形 23">
            <a:extLst>
              <a:ext uri="{FF2B5EF4-FFF2-40B4-BE49-F238E27FC236}">
                <a16:creationId xmlns:a16="http://schemas.microsoft.com/office/drawing/2014/main" id="{6134970C-3BAA-3C2C-3EE7-BDEB730AF933}"/>
              </a:ext>
            </a:extLst>
          </p:cNvPr>
          <p:cNvSpPr/>
          <p:nvPr/>
        </p:nvSpPr>
        <p:spPr>
          <a:xfrm>
            <a:off x="7385304" y="5221224"/>
            <a:ext cx="557784" cy="106680"/>
          </a:xfrm>
          <a:prstGeom prst="rect">
            <a:avLst/>
          </a:prstGeom>
          <a:solidFill>
            <a:srgbClr val="FFFFFF"/>
          </a:solidFill>
        </p:spPr>
        <p:txBody>
          <a:bodyPr wrap="none" lIns="0" tIns="0" rIns="0" bIns="0">
            <a:noAutofit/>
          </a:bodyPr>
          <a:lstStyle/>
          <a:p>
            <a:pPr indent="0"/>
            <a:r>
              <a:rPr lang="en-US" sz="900">
                <a:solidFill>
                  <a:srgbClr val="181817"/>
                </a:solidFill>
                <a:latin typeface="Arial"/>
              </a:rPr>
              <a:t>Cameron</a:t>
            </a:r>
          </a:p>
        </p:txBody>
      </p:sp>
      <p:sp>
        <p:nvSpPr>
          <p:cNvPr id="25" name="矩形 24">
            <a:extLst>
              <a:ext uri="{FF2B5EF4-FFF2-40B4-BE49-F238E27FC236}">
                <a16:creationId xmlns:a16="http://schemas.microsoft.com/office/drawing/2014/main" id="{A894914E-0112-7775-8370-C42CAAA56C7B}"/>
              </a:ext>
            </a:extLst>
          </p:cNvPr>
          <p:cNvSpPr/>
          <p:nvPr/>
        </p:nvSpPr>
        <p:spPr>
          <a:xfrm>
            <a:off x="6836664" y="5312664"/>
            <a:ext cx="576072" cy="106680"/>
          </a:xfrm>
          <a:prstGeom prst="rect">
            <a:avLst/>
          </a:prstGeom>
          <a:solidFill>
            <a:srgbClr val="FFFFFF"/>
          </a:solidFill>
        </p:spPr>
        <p:txBody>
          <a:bodyPr wrap="none" lIns="0" tIns="0" rIns="0" bIns="0">
            <a:noAutofit/>
          </a:bodyPr>
          <a:lstStyle/>
          <a:p>
            <a:pPr indent="0"/>
            <a:r>
              <a:rPr lang="en-US" sz="900">
                <a:solidFill>
                  <a:srgbClr val="251E26"/>
                </a:solidFill>
                <a:latin typeface="Arial"/>
              </a:rPr>
              <a:t>Driftwood</a:t>
            </a:r>
          </a:p>
        </p:txBody>
      </p:sp>
      <p:sp>
        <p:nvSpPr>
          <p:cNvPr id="26" name="矩形 25">
            <a:extLst>
              <a:ext uri="{FF2B5EF4-FFF2-40B4-BE49-F238E27FC236}">
                <a16:creationId xmlns:a16="http://schemas.microsoft.com/office/drawing/2014/main" id="{765135D5-E2EE-889C-E195-CC1CE8C9AF16}"/>
              </a:ext>
            </a:extLst>
          </p:cNvPr>
          <p:cNvSpPr/>
          <p:nvPr/>
        </p:nvSpPr>
        <p:spPr>
          <a:xfrm>
            <a:off x="6339840" y="5303520"/>
            <a:ext cx="441960" cy="131064"/>
          </a:xfrm>
          <a:prstGeom prst="rect">
            <a:avLst/>
          </a:prstGeom>
          <a:solidFill>
            <a:srgbClr val="FFFFFF"/>
          </a:solidFill>
        </p:spPr>
        <p:txBody>
          <a:bodyPr wrap="none" lIns="0" tIns="0" rIns="0" bIns="0">
            <a:noAutofit/>
          </a:bodyPr>
          <a:lstStyle/>
          <a:p>
            <a:pPr indent="0"/>
            <a:r>
              <a:rPr lang="en-US" sz="900">
                <a:solidFill>
                  <a:srgbClr val="251E26"/>
                </a:solidFill>
                <a:latin typeface="Arial"/>
              </a:rPr>
              <a:t>Mamba</a:t>
            </a:r>
          </a:p>
        </p:txBody>
      </p:sp>
      <p:sp>
        <p:nvSpPr>
          <p:cNvPr id="27" name="矩形 26">
            <a:extLst>
              <a:ext uri="{FF2B5EF4-FFF2-40B4-BE49-F238E27FC236}">
                <a16:creationId xmlns:a16="http://schemas.microsoft.com/office/drawing/2014/main" id="{43E99B81-E6F1-8348-F5B8-26FF7F752311}"/>
              </a:ext>
            </a:extLst>
          </p:cNvPr>
          <p:cNvSpPr/>
          <p:nvPr/>
        </p:nvSpPr>
        <p:spPr>
          <a:xfrm>
            <a:off x="6449568" y="5440680"/>
            <a:ext cx="664464" cy="121920"/>
          </a:xfrm>
          <a:prstGeom prst="rect">
            <a:avLst/>
          </a:prstGeom>
          <a:solidFill>
            <a:srgbClr val="FFFFFF"/>
          </a:solidFill>
        </p:spPr>
        <p:txBody>
          <a:bodyPr wrap="none" lIns="0" tIns="0" rIns="0" bIns="0">
            <a:noAutofit/>
          </a:bodyPr>
          <a:lstStyle/>
          <a:p>
            <a:pPr indent="0"/>
            <a:r>
              <a:rPr lang="en-US" sz="900" dirty="0">
                <a:solidFill>
                  <a:srgbClr val="251E26"/>
                </a:solidFill>
                <a:latin typeface="Arial"/>
              </a:rPr>
              <a:t>Port Arthur</a:t>
            </a:r>
          </a:p>
        </p:txBody>
      </p:sp>
      <p:sp>
        <p:nvSpPr>
          <p:cNvPr id="28" name="矩形 27">
            <a:extLst>
              <a:ext uri="{FF2B5EF4-FFF2-40B4-BE49-F238E27FC236}">
                <a16:creationId xmlns:a16="http://schemas.microsoft.com/office/drawing/2014/main" id="{62239ECB-17F8-3FC9-EEDC-FD4DF92C10EE}"/>
              </a:ext>
            </a:extLst>
          </p:cNvPr>
          <p:cNvSpPr/>
          <p:nvPr/>
        </p:nvSpPr>
        <p:spPr>
          <a:xfrm>
            <a:off x="5510784" y="5373624"/>
            <a:ext cx="627888" cy="106680"/>
          </a:xfrm>
          <a:prstGeom prst="rect">
            <a:avLst/>
          </a:prstGeom>
          <a:solidFill>
            <a:srgbClr val="FFFFFF"/>
          </a:solidFill>
        </p:spPr>
        <p:txBody>
          <a:bodyPr wrap="none" lIns="0" tIns="0" rIns="0" bIns="0">
            <a:noAutofit/>
          </a:bodyPr>
          <a:lstStyle/>
          <a:p>
            <a:pPr indent="0"/>
            <a:r>
              <a:rPr lang="en-US" sz="900">
                <a:solidFill>
                  <a:srgbClr val="251E26"/>
                </a:solidFill>
                <a:latin typeface="Arial"/>
              </a:rPr>
              <a:t>Costa Azul</a:t>
            </a:r>
          </a:p>
        </p:txBody>
      </p:sp>
      <p:sp>
        <p:nvSpPr>
          <p:cNvPr id="29" name="矩形 28">
            <a:extLst>
              <a:ext uri="{FF2B5EF4-FFF2-40B4-BE49-F238E27FC236}">
                <a16:creationId xmlns:a16="http://schemas.microsoft.com/office/drawing/2014/main" id="{225BEB5A-AEF4-2E01-3148-D398CC6D5DF3}"/>
              </a:ext>
            </a:extLst>
          </p:cNvPr>
          <p:cNvSpPr/>
          <p:nvPr/>
        </p:nvSpPr>
        <p:spPr>
          <a:xfrm>
            <a:off x="5105400" y="5471160"/>
            <a:ext cx="737616" cy="131064"/>
          </a:xfrm>
          <a:prstGeom prst="rect">
            <a:avLst/>
          </a:prstGeom>
          <a:solidFill>
            <a:srgbClr val="FFFFFF"/>
          </a:solidFill>
        </p:spPr>
        <p:txBody>
          <a:bodyPr wrap="none" lIns="0" tIns="0" rIns="0" bIns="0">
            <a:noAutofit/>
          </a:bodyPr>
          <a:lstStyle/>
          <a:p>
            <a:pPr indent="0"/>
            <a:r>
              <a:rPr lang="en-US" sz="900">
                <a:solidFill>
                  <a:srgbClr val="251E26"/>
                </a:solidFill>
                <a:latin typeface="Arial"/>
              </a:rPr>
              <a:t>Sabine Pass</a:t>
            </a:r>
          </a:p>
        </p:txBody>
      </p:sp>
      <p:sp>
        <p:nvSpPr>
          <p:cNvPr id="30" name="矩形 29">
            <a:extLst>
              <a:ext uri="{FF2B5EF4-FFF2-40B4-BE49-F238E27FC236}">
                <a16:creationId xmlns:a16="http://schemas.microsoft.com/office/drawing/2014/main" id="{71578D2C-B21F-00C9-6486-E460049D99A8}"/>
              </a:ext>
            </a:extLst>
          </p:cNvPr>
          <p:cNvSpPr/>
          <p:nvPr/>
        </p:nvSpPr>
        <p:spPr>
          <a:xfrm>
            <a:off x="4373880" y="5166360"/>
            <a:ext cx="822960" cy="137160"/>
          </a:xfrm>
          <a:prstGeom prst="rect">
            <a:avLst/>
          </a:prstGeom>
          <a:solidFill>
            <a:srgbClr val="FFFFFF"/>
          </a:solidFill>
        </p:spPr>
        <p:txBody>
          <a:bodyPr wrap="none" lIns="0" tIns="0" rIns="0" bIns="0">
            <a:noAutofit/>
          </a:bodyPr>
          <a:lstStyle/>
          <a:p>
            <a:pPr indent="0"/>
            <a:r>
              <a:rPr lang="en-US" sz="900" dirty="0">
                <a:solidFill>
                  <a:srgbClr val="251E26"/>
                </a:solidFill>
                <a:latin typeface="Arial"/>
              </a:rPr>
              <a:t>Calcasieu Pass</a:t>
            </a:r>
          </a:p>
        </p:txBody>
      </p:sp>
      <p:sp>
        <p:nvSpPr>
          <p:cNvPr id="31" name="矩形 30">
            <a:extLst>
              <a:ext uri="{FF2B5EF4-FFF2-40B4-BE49-F238E27FC236}">
                <a16:creationId xmlns:a16="http://schemas.microsoft.com/office/drawing/2014/main" id="{739C1377-0C80-D5DE-8F85-C7701669C3EF}"/>
              </a:ext>
            </a:extLst>
          </p:cNvPr>
          <p:cNvSpPr/>
          <p:nvPr/>
        </p:nvSpPr>
        <p:spPr>
          <a:xfrm>
            <a:off x="4937760" y="4977384"/>
            <a:ext cx="762000" cy="128016"/>
          </a:xfrm>
          <a:prstGeom prst="rect">
            <a:avLst/>
          </a:prstGeom>
          <a:solidFill>
            <a:srgbClr val="FFFFFF"/>
          </a:solidFill>
        </p:spPr>
        <p:txBody>
          <a:bodyPr wrap="none" lIns="0" tIns="0" rIns="0" bIns="0">
            <a:noAutofit/>
          </a:bodyPr>
          <a:lstStyle/>
          <a:p>
            <a:pPr indent="0"/>
            <a:r>
              <a:rPr lang="en-US" sz="900" dirty="0">
                <a:solidFill>
                  <a:srgbClr val="251E26"/>
                </a:solidFill>
                <a:latin typeface="Arial"/>
              </a:rPr>
              <a:t>Golden Pass</a:t>
            </a:r>
          </a:p>
        </p:txBody>
      </p:sp>
      <p:sp>
        <p:nvSpPr>
          <p:cNvPr id="32" name="矩形 31">
            <a:extLst>
              <a:ext uri="{FF2B5EF4-FFF2-40B4-BE49-F238E27FC236}">
                <a16:creationId xmlns:a16="http://schemas.microsoft.com/office/drawing/2014/main" id="{750B14A7-CCAC-35B9-33E4-0E7E78C17FCC}"/>
              </a:ext>
            </a:extLst>
          </p:cNvPr>
          <p:cNvSpPr/>
          <p:nvPr/>
        </p:nvSpPr>
        <p:spPr>
          <a:xfrm>
            <a:off x="5419344" y="5135880"/>
            <a:ext cx="533400" cy="121920"/>
          </a:xfrm>
          <a:prstGeom prst="rect">
            <a:avLst/>
          </a:prstGeom>
          <a:solidFill>
            <a:srgbClr val="FFFFFF"/>
          </a:solidFill>
        </p:spPr>
        <p:txBody>
          <a:bodyPr wrap="none" lIns="0" tIns="0" rIns="0" bIns="0">
            <a:noAutofit/>
          </a:bodyPr>
          <a:lstStyle/>
          <a:p>
            <a:pPr indent="0"/>
            <a:r>
              <a:rPr lang="en-US" sz="900">
                <a:solidFill>
                  <a:srgbClr val="251E26"/>
                </a:solidFill>
                <a:latin typeface="Arial"/>
              </a:rPr>
              <a:t>Elba</a:t>
            </a:r>
            <a:r>
              <a:rPr lang="zh-CN" sz="900">
                <a:solidFill>
                  <a:srgbClr val="251E26"/>
                </a:solidFill>
                <a:latin typeface="Arial"/>
                <a:ea typeface="Arial"/>
              </a:rPr>
              <a:t> </a:t>
            </a:r>
            <a:r>
              <a:rPr lang="en-US" sz="900">
                <a:solidFill>
                  <a:srgbClr val="251E26"/>
                </a:solidFill>
                <a:latin typeface="Arial"/>
              </a:rPr>
              <a:t>LNG</a:t>
            </a:r>
          </a:p>
        </p:txBody>
      </p:sp>
      <p:sp>
        <p:nvSpPr>
          <p:cNvPr id="33" name="矩形 32">
            <a:extLst>
              <a:ext uri="{FF2B5EF4-FFF2-40B4-BE49-F238E27FC236}">
                <a16:creationId xmlns:a16="http://schemas.microsoft.com/office/drawing/2014/main" id="{60FDB952-CFF6-19BD-7706-6F2E47543197}"/>
              </a:ext>
            </a:extLst>
          </p:cNvPr>
          <p:cNvSpPr/>
          <p:nvPr/>
        </p:nvSpPr>
        <p:spPr>
          <a:xfrm>
            <a:off x="5928360" y="4928616"/>
            <a:ext cx="326136" cy="146304"/>
          </a:xfrm>
          <a:prstGeom prst="rect">
            <a:avLst/>
          </a:prstGeom>
          <a:solidFill>
            <a:srgbClr val="FFFFFF"/>
          </a:solidFill>
        </p:spPr>
        <p:txBody>
          <a:bodyPr wrap="none" lIns="0" tIns="0" rIns="0" bIns="0">
            <a:noAutofit/>
          </a:bodyPr>
          <a:lstStyle/>
          <a:p>
            <a:pPr indent="0" algn="ctr"/>
            <a:r>
              <a:rPr lang="en-US" sz="900">
                <a:latin typeface="Arial"/>
              </a:rPr>
              <a:t>LNG</a:t>
            </a:r>
          </a:p>
        </p:txBody>
      </p:sp>
      <p:sp>
        <p:nvSpPr>
          <p:cNvPr id="34" name="矩形 33">
            <a:extLst>
              <a:ext uri="{FF2B5EF4-FFF2-40B4-BE49-F238E27FC236}">
                <a16:creationId xmlns:a16="http://schemas.microsoft.com/office/drawing/2014/main" id="{AB374FD8-C034-BC48-B808-3EAFD4420F96}"/>
              </a:ext>
            </a:extLst>
          </p:cNvPr>
          <p:cNvSpPr/>
          <p:nvPr/>
        </p:nvSpPr>
        <p:spPr>
          <a:xfrm>
            <a:off x="6419088" y="4754880"/>
            <a:ext cx="524256" cy="268224"/>
          </a:xfrm>
          <a:prstGeom prst="rect">
            <a:avLst/>
          </a:prstGeom>
          <a:solidFill>
            <a:srgbClr val="FFFFFF"/>
          </a:solidFill>
        </p:spPr>
        <p:txBody>
          <a:bodyPr lIns="0" tIns="0" rIns="0" bIns="0">
            <a:noAutofit/>
          </a:bodyPr>
          <a:lstStyle/>
          <a:p>
            <a:pPr indent="0"/>
            <a:r>
              <a:rPr lang="en-US" sz="900">
                <a:solidFill>
                  <a:srgbClr val="181817"/>
                </a:solidFill>
                <a:latin typeface="Arial"/>
              </a:rPr>
              <a:t>Cameron</a:t>
            </a:r>
          </a:p>
          <a:p>
            <a:pPr indent="0">
              <a:lnSpc>
                <a:spcPct val="97000"/>
              </a:lnSpc>
            </a:pPr>
            <a:r>
              <a:rPr lang="en-US" sz="900">
                <a:solidFill>
                  <a:srgbClr val="181817"/>
                </a:solidFill>
                <a:latin typeface="Arial"/>
              </a:rPr>
              <a:t>LNG</a:t>
            </a:r>
          </a:p>
        </p:txBody>
      </p:sp>
      <p:sp>
        <p:nvSpPr>
          <p:cNvPr id="35" name="矩形 34">
            <a:extLst>
              <a:ext uri="{FF2B5EF4-FFF2-40B4-BE49-F238E27FC236}">
                <a16:creationId xmlns:a16="http://schemas.microsoft.com/office/drawing/2014/main" id="{9A933F5E-EC57-AB66-B379-2B6EE72A60B8}"/>
              </a:ext>
            </a:extLst>
          </p:cNvPr>
          <p:cNvSpPr/>
          <p:nvPr/>
        </p:nvSpPr>
        <p:spPr>
          <a:xfrm>
            <a:off x="6918960" y="4605528"/>
            <a:ext cx="710184" cy="164592"/>
          </a:xfrm>
          <a:prstGeom prst="rect">
            <a:avLst/>
          </a:prstGeom>
          <a:solidFill>
            <a:srgbClr val="FFFFFF"/>
          </a:solidFill>
        </p:spPr>
        <p:txBody>
          <a:bodyPr wrap="none" lIns="0" tIns="0" rIns="0" bIns="0">
            <a:noAutofit/>
          </a:bodyPr>
          <a:lstStyle/>
          <a:p>
            <a:pPr indent="0"/>
            <a:r>
              <a:rPr lang="en-US" sz="900">
                <a:solidFill>
                  <a:srgbClr val="251E26"/>
                </a:solidFill>
                <a:latin typeface="Arial"/>
              </a:rPr>
              <a:t>Nigeria LNG</a:t>
            </a:r>
          </a:p>
        </p:txBody>
      </p:sp>
      <p:sp>
        <p:nvSpPr>
          <p:cNvPr id="36" name="矩形 35">
            <a:extLst>
              <a:ext uri="{FF2B5EF4-FFF2-40B4-BE49-F238E27FC236}">
                <a16:creationId xmlns:a16="http://schemas.microsoft.com/office/drawing/2014/main" id="{E8E296E6-FD05-4680-1D60-F9AA07E5DD49}"/>
              </a:ext>
            </a:extLst>
          </p:cNvPr>
          <p:cNvSpPr/>
          <p:nvPr/>
        </p:nvSpPr>
        <p:spPr>
          <a:xfrm>
            <a:off x="7406640" y="4764024"/>
            <a:ext cx="777240" cy="121920"/>
          </a:xfrm>
          <a:prstGeom prst="rect">
            <a:avLst/>
          </a:prstGeom>
          <a:solidFill>
            <a:srgbClr val="FFFFFF"/>
          </a:solidFill>
        </p:spPr>
        <p:txBody>
          <a:bodyPr wrap="none" lIns="0" tIns="0" rIns="0" bIns="0">
            <a:noAutofit/>
          </a:bodyPr>
          <a:lstStyle/>
          <a:p>
            <a:pPr indent="0" algn="ctr"/>
            <a:r>
              <a:rPr lang="en-US" sz="900">
                <a:solidFill>
                  <a:srgbClr val="251E26"/>
                </a:solidFill>
                <a:latin typeface="Arial"/>
              </a:rPr>
              <a:t>Lake Charles</a:t>
            </a:r>
          </a:p>
        </p:txBody>
      </p:sp>
      <p:sp>
        <p:nvSpPr>
          <p:cNvPr id="37" name="矩形 36">
            <a:extLst>
              <a:ext uri="{FF2B5EF4-FFF2-40B4-BE49-F238E27FC236}">
                <a16:creationId xmlns:a16="http://schemas.microsoft.com/office/drawing/2014/main" id="{49F9813B-C657-A144-2F38-9BC60768AD1E}"/>
              </a:ext>
            </a:extLst>
          </p:cNvPr>
          <p:cNvSpPr/>
          <p:nvPr/>
        </p:nvSpPr>
        <p:spPr>
          <a:xfrm>
            <a:off x="6943344" y="4922520"/>
            <a:ext cx="691896" cy="137160"/>
          </a:xfrm>
          <a:prstGeom prst="rect">
            <a:avLst/>
          </a:prstGeom>
          <a:solidFill>
            <a:srgbClr val="FFFFFF"/>
          </a:solidFill>
        </p:spPr>
        <p:txBody>
          <a:bodyPr wrap="none" lIns="0" tIns="0" rIns="0" bIns="0">
            <a:noAutofit/>
          </a:bodyPr>
          <a:lstStyle/>
          <a:p>
            <a:pPr indent="0"/>
            <a:r>
              <a:rPr lang="en-US" sz="900">
                <a:solidFill>
                  <a:srgbClr val="251E26"/>
                </a:solidFill>
                <a:latin typeface="Arial"/>
              </a:rPr>
              <a:t>Scarborough</a:t>
            </a:r>
          </a:p>
        </p:txBody>
      </p:sp>
      <p:sp>
        <p:nvSpPr>
          <p:cNvPr id="38" name="矩形 37">
            <a:extLst>
              <a:ext uri="{FF2B5EF4-FFF2-40B4-BE49-F238E27FC236}">
                <a16:creationId xmlns:a16="http://schemas.microsoft.com/office/drawing/2014/main" id="{53F3D1CE-F0FA-1692-5945-D7F70E147CB5}"/>
              </a:ext>
            </a:extLst>
          </p:cNvPr>
          <p:cNvSpPr/>
          <p:nvPr/>
        </p:nvSpPr>
        <p:spPr>
          <a:xfrm>
            <a:off x="7705344" y="4931664"/>
            <a:ext cx="746760" cy="97536"/>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Freeport LNG</a:t>
            </a:r>
          </a:p>
        </p:txBody>
      </p:sp>
      <p:sp>
        <p:nvSpPr>
          <p:cNvPr id="39" name="矩形 38">
            <a:extLst>
              <a:ext uri="{FF2B5EF4-FFF2-40B4-BE49-F238E27FC236}">
                <a16:creationId xmlns:a16="http://schemas.microsoft.com/office/drawing/2014/main" id="{94B34634-9C93-5DA1-8905-C63E3BFB24FD}"/>
              </a:ext>
            </a:extLst>
          </p:cNvPr>
          <p:cNvSpPr/>
          <p:nvPr/>
        </p:nvSpPr>
        <p:spPr>
          <a:xfrm>
            <a:off x="8223504" y="4815840"/>
            <a:ext cx="670560" cy="121920"/>
          </a:xfrm>
          <a:prstGeom prst="rect">
            <a:avLst/>
          </a:prstGeom>
          <a:solidFill>
            <a:srgbClr val="FFFFFF"/>
          </a:solidFill>
        </p:spPr>
        <p:txBody>
          <a:bodyPr wrap="none" lIns="0" tIns="0" rIns="0" bIns="0">
            <a:noAutofit/>
          </a:bodyPr>
          <a:lstStyle/>
          <a:p>
            <a:pPr indent="0"/>
            <a:r>
              <a:rPr lang="en-US" sz="900">
                <a:solidFill>
                  <a:srgbClr val="251E26"/>
                </a:solidFill>
                <a:latin typeface="Arial"/>
              </a:rPr>
              <a:t>Elk/Antelope</a:t>
            </a:r>
          </a:p>
        </p:txBody>
      </p:sp>
      <p:sp>
        <p:nvSpPr>
          <p:cNvPr id="40" name="矩形 39">
            <a:extLst>
              <a:ext uri="{FF2B5EF4-FFF2-40B4-BE49-F238E27FC236}">
                <a16:creationId xmlns:a16="http://schemas.microsoft.com/office/drawing/2014/main" id="{5F890FB3-ACBE-98E4-92A1-3A4DC2A99D18}"/>
              </a:ext>
            </a:extLst>
          </p:cNvPr>
          <p:cNvSpPr/>
          <p:nvPr/>
        </p:nvSpPr>
        <p:spPr>
          <a:xfrm>
            <a:off x="8808720" y="4663440"/>
            <a:ext cx="405384" cy="146304"/>
          </a:xfrm>
          <a:prstGeom prst="rect">
            <a:avLst/>
          </a:prstGeom>
          <a:solidFill>
            <a:srgbClr val="FFFFFF"/>
          </a:solidFill>
        </p:spPr>
        <p:txBody>
          <a:bodyPr wrap="none" lIns="0" tIns="0" rIns="0" bIns="0">
            <a:noAutofit/>
          </a:bodyPr>
          <a:lstStyle/>
          <a:p>
            <a:pPr indent="0" algn="r"/>
            <a:r>
              <a:rPr lang="en-US" sz="900">
                <a:solidFill>
                  <a:srgbClr val="251E26"/>
                </a:solidFill>
                <a:latin typeface="Arial"/>
              </a:rPr>
              <a:t>Tortue</a:t>
            </a:r>
          </a:p>
        </p:txBody>
      </p:sp>
      <p:sp>
        <p:nvSpPr>
          <p:cNvPr id="41" name="矩形 40">
            <a:extLst>
              <a:ext uri="{FF2B5EF4-FFF2-40B4-BE49-F238E27FC236}">
                <a16:creationId xmlns:a16="http://schemas.microsoft.com/office/drawing/2014/main" id="{6AFFEC41-D354-2602-9528-54EC5FC9DD51}"/>
              </a:ext>
            </a:extLst>
          </p:cNvPr>
          <p:cNvSpPr/>
          <p:nvPr/>
        </p:nvSpPr>
        <p:spPr>
          <a:xfrm>
            <a:off x="4413504" y="5943600"/>
            <a:ext cx="1188720" cy="167640"/>
          </a:xfrm>
          <a:prstGeom prst="rect">
            <a:avLst/>
          </a:prstGeom>
          <a:solidFill>
            <a:srgbClr val="FFFFFF"/>
          </a:solidFill>
        </p:spPr>
        <p:txBody>
          <a:bodyPr wrap="none" lIns="0" tIns="0" rIns="0" bIns="0">
            <a:noAutofit/>
          </a:bodyPr>
          <a:lstStyle/>
          <a:p>
            <a:pPr indent="0"/>
            <a:r>
              <a:rPr lang="en-US" sz="900" dirty="0">
                <a:solidFill>
                  <a:srgbClr val="251E26"/>
                </a:solidFill>
                <a:latin typeface="Arial"/>
              </a:rPr>
              <a:t>Qatar LNG Expansion</a:t>
            </a:r>
          </a:p>
        </p:txBody>
      </p:sp>
      <p:sp>
        <p:nvSpPr>
          <p:cNvPr id="42" name="矩形 41">
            <a:extLst>
              <a:ext uri="{FF2B5EF4-FFF2-40B4-BE49-F238E27FC236}">
                <a16:creationId xmlns:a16="http://schemas.microsoft.com/office/drawing/2014/main" id="{B6BAB2E1-A7F8-CEED-00CC-880E53E9F671}"/>
              </a:ext>
            </a:extLst>
          </p:cNvPr>
          <p:cNvSpPr/>
          <p:nvPr/>
        </p:nvSpPr>
        <p:spPr>
          <a:xfrm>
            <a:off x="6431280" y="6507480"/>
            <a:ext cx="3197352" cy="237744"/>
          </a:xfrm>
          <a:prstGeom prst="rect">
            <a:avLst/>
          </a:prstGeom>
          <a:solidFill>
            <a:srgbClr val="FFFFFF"/>
          </a:solidFill>
        </p:spPr>
        <p:txBody>
          <a:bodyPr wrap="none" lIns="0" tIns="0" rIns="0" bIns="0">
            <a:noAutofit/>
          </a:bodyPr>
          <a:lstStyle/>
          <a:p>
            <a:pPr indent="0"/>
            <a:r>
              <a:rPr lang="en-US" sz="1200" dirty="0">
                <a:latin typeface="Arial"/>
              </a:rPr>
              <a:t>Cumulative peak production (</a:t>
            </a:r>
            <a:r>
              <a:rPr lang="en-US" sz="1200" dirty="0" err="1">
                <a:latin typeface="Arial"/>
              </a:rPr>
              <a:t>kboe</a:t>
            </a:r>
            <a:r>
              <a:rPr lang="en-US" sz="1200" dirty="0">
                <a:latin typeface="Arial"/>
              </a:rPr>
              <a:t>/d)</a:t>
            </a:r>
          </a:p>
        </p:txBody>
      </p:sp>
    </p:spTree>
    <p:extLst>
      <p:ext uri="{BB962C8B-B14F-4D97-AF65-F5344CB8AC3E}">
        <p14:creationId xmlns:p14="http://schemas.microsoft.com/office/powerpoint/2010/main" val="261823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13</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LNG Development Breakeven Cost – By Country </a:t>
            </a:r>
          </a:p>
          <a:p>
            <a:pPr lvl="0"/>
            <a:r>
              <a:rPr lang="en-US" sz="900" dirty="0">
                <a:solidFill>
                  <a:srgbClr val="000000"/>
                </a:solidFill>
                <a:latin typeface="Georgia" panose="02040502050405020303" pitchFamily="18" charset="0"/>
                <a:ea typeface="Source Sans Pro SemiBold" panose="020B0603030403020204" pitchFamily="34" charset="0"/>
              </a:rPr>
              <a:t>(price in $/mcf, current spot prices of ~$20-$30/mcf or higher)</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LNG Development Breakeven Costs Are Still Coming Down As LNG Technology Matures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LNG development breakeven costs are still coming down as LNG technology matures. The fact that LNG production has become more economical and efficient helps explain why global LNG supplies have grown so rapidly over the past few years. The wide spread between where current spot prices are – at least $20 - $30 mcf or higher – and where breakeven prices are, around $9 mcf on average – further incentivizes new LNG exploration and production since producers are reaping windfall profits. Higher profits counterintuitively generally spur further production. </a:t>
            </a:r>
          </a:p>
          <a:p>
            <a:r>
              <a:rPr lang="en-US" dirty="0"/>
              <a:t>To be sure, European consumers and businesses are feeling the pain from having to pay higher prices for LNG than Russian piped gas – 10x more. But European governments have already taken concrete steps to alleviate the economic pinch, particularly with fiscal subsidies to consumers. Given the availability of global gas and LNG to fully replace Russian gas – albeit expensively – fears of people freezing in the winter or large scale shutdowns of industry are absolutely unwarranted as there is no shortage of supply – equivalent to having enough cars, but they are all Mercedes with no Kia’s available on the market. </a:t>
            </a:r>
          </a:p>
          <a:p>
            <a:endParaRPr lang="en-US" dirty="0"/>
          </a:p>
        </p:txBody>
      </p:sp>
      <p:graphicFrame>
        <p:nvGraphicFramePr>
          <p:cNvPr id="3" name="Object 2">
            <a:extLst>
              <a:ext uri="{FF2B5EF4-FFF2-40B4-BE49-F238E27FC236}">
                <a16:creationId xmlns:a16="http://schemas.microsoft.com/office/drawing/2014/main" id="{5364A027-17D4-DDAF-33C6-92D992BB6FFA}"/>
              </a:ext>
            </a:extLst>
          </p:cNvPr>
          <p:cNvGraphicFramePr>
            <a:graphicFrameLocks noChangeAspect="1"/>
          </p:cNvGraphicFramePr>
          <p:nvPr>
            <p:extLst>
              <p:ext uri="{D42A27DB-BD31-4B8C-83A1-F6EECF244321}">
                <p14:modId xmlns:p14="http://schemas.microsoft.com/office/powerpoint/2010/main" val="1741288447"/>
              </p:ext>
            </p:extLst>
          </p:nvPr>
        </p:nvGraphicFramePr>
        <p:xfrm>
          <a:off x="3584448" y="2287698"/>
          <a:ext cx="7765349" cy="4498848"/>
        </p:xfrm>
        <a:graphic>
          <a:graphicData uri="http://schemas.openxmlformats.org/presentationml/2006/ole">
            <mc:AlternateContent xmlns:mc="http://schemas.openxmlformats.org/markup-compatibility/2006">
              <mc:Choice xmlns:v="urn:schemas-microsoft-com:vml" Requires="v">
                <p:oleObj name="Bitmap Image" r:id="rId2" imgW="4781520" imgH="2769840" progId="PBrush">
                  <p:embed/>
                </p:oleObj>
              </mc:Choice>
              <mc:Fallback>
                <p:oleObj name="Bitmap Image" r:id="rId2" imgW="4781520" imgH="2769840" progId="PBrush">
                  <p:embed/>
                  <p:pic>
                    <p:nvPicPr>
                      <p:cNvPr id="0" name=""/>
                      <p:cNvPicPr/>
                      <p:nvPr/>
                    </p:nvPicPr>
                    <p:blipFill>
                      <a:blip r:embed="rId3"/>
                      <a:stretch>
                        <a:fillRect/>
                      </a:stretch>
                    </p:blipFill>
                    <p:spPr>
                      <a:xfrm>
                        <a:off x="3584448" y="2287698"/>
                        <a:ext cx="7765349" cy="4498848"/>
                      </a:xfrm>
                      <a:prstGeom prst="rect">
                        <a:avLst/>
                      </a:prstGeom>
                    </p:spPr>
                  </p:pic>
                </p:oleObj>
              </mc:Fallback>
            </mc:AlternateContent>
          </a:graphicData>
        </a:graphic>
      </p:graphicFrame>
      <p:sp>
        <p:nvSpPr>
          <p:cNvPr id="12" name="Arrow: Right 27">
            <a:extLst>
              <a:ext uri="{FF2B5EF4-FFF2-40B4-BE49-F238E27FC236}">
                <a16:creationId xmlns:a16="http://schemas.microsoft.com/office/drawing/2014/main" id="{1B52FFCC-FABC-7AE2-61F0-2ECF9CCCCF12}"/>
              </a:ext>
            </a:extLst>
          </p:cNvPr>
          <p:cNvSpPr/>
          <p:nvPr/>
        </p:nvSpPr>
        <p:spPr>
          <a:xfrm rot="5011119">
            <a:off x="6398240" y="4426076"/>
            <a:ext cx="845358" cy="349127"/>
          </a:xfrm>
          <a:prstGeom prst="rightArrow">
            <a:avLst/>
          </a:prstGeom>
          <a:gradFill>
            <a:gsLst>
              <a:gs pos="16000">
                <a:schemeClr val="bg1">
                  <a:alpha val="50000"/>
                </a:schemeClr>
              </a:gs>
              <a:gs pos="0">
                <a:schemeClr val="bg1">
                  <a:alpha val="50000"/>
                </a:schemeClr>
              </a:gs>
              <a:gs pos="100000">
                <a:srgbClr val="FFC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3" name="TextBox 1">
            <a:extLst>
              <a:ext uri="{FF2B5EF4-FFF2-40B4-BE49-F238E27FC236}">
                <a16:creationId xmlns:a16="http://schemas.microsoft.com/office/drawing/2014/main" id="{ED47461C-B9D3-D944-7E02-6F929F77DA08}"/>
              </a:ext>
            </a:extLst>
          </p:cNvPr>
          <p:cNvSpPr txBox="1"/>
          <p:nvPr/>
        </p:nvSpPr>
        <p:spPr>
          <a:xfrm>
            <a:off x="6404827" y="5282177"/>
            <a:ext cx="2754414" cy="461665"/>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000000"/>
                </a:solidFill>
                <a:latin typeface="Georgia" panose="02040502050405020303" pitchFamily="18" charset="0"/>
              </a:rPr>
              <a:t>Costs are rapidly coming down as LNG technology matures</a:t>
            </a:r>
          </a:p>
        </p:txBody>
      </p:sp>
      <p:sp>
        <p:nvSpPr>
          <p:cNvPr id="14" name="Content Placeholder 3">
            <a:extLst>
              <a:ext uri="{FF2B5EF4-FFF2-40B4-BE49-F238E27FC236}">
                <a16:creationId xmlns:a16="http://schemas.microsoft.com/office/drawing/2014/main" id="{49A3828D-82D4-6AEE-4553-EA6C1F364F5B}"/>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4" name="矩形 3">
            <a:extLst>
              <a:ext uri="{FF2B5EF4-FFF2-40B4-BE49-F238E27FC236}">
                <a16:creationId xmlns:a16="http://schemas.microsoft.com/office/drawing/2014/main" id="{B1FD162A-9E1A-BD35-6555-0F6C52F3538A}"/>
              </a:ext>
            </a:extLst>
          </p:cNvPr>
          <p:cNvSpPr/>
          <p:nvPr/>
        </p:nvSpPr>
        <p:spPr>
          <a:xfrm>
            <a:off x="3663696" y="3118104"/>
            <a:ext cx="246888" cy="2572512"/>
          </a:xfrm>
          <a:prstGeom prst="rect">
            <a:avLst/>
          </a:prstGeom>
          <a:solidFill>
            <a:srgbClr val="FFFFFF"/>
          </a:solidFill>
        </p:spPr>
        <p:txBody>
          <a:bodyPr vert="vert270" wrap="none" lIns="0" tIns="0" rIns="0" bIns="0">
            <a:noAutofit/>
          </a:bodyPr>
          <a:lstStyle/>
          <a:p>
            <a:pPr indent="0"/>
            <a:r>
              <a:rPr lang="en-US" sz="1200" b="1" dirty="0">
                <a:solidFill>
                  <a:srgbClr val="000000"/>
                </a:solidFill>
                <a:latin typeface="Arial"/>
              </a:rPr>
              <a:t>Commercial breakeven (US$/mcf)</a:t>
            </a:r>
          </a:p>
        </p:txBody>
      </p:sp>
      <p:sp>
        <p:nvSpPr>
          <p:cNvPr id="6" name="矩形 5">
            <a:extLst>
              <a:ext uri="{FF2B5EF4-FFF2-40B4-BE49-F238E27FC236}">
                <a16:creationId xmlns:a16="http://schemas.microsoft.com/office/drawing/2014/main" id="{A3F7B411-E9FE-8682-85D6-EDC235D03583}"/>
              </a:ext>
            </a:extLst>
          </p:cNvPr>
          <p:cNvSpPr/>
          <p:nvPr/>
        </p:nvSpPr>
        <p:spPr>
          <a:xfrm>
            <a:off x="4764024" y="3986784"/>
            <a:ext cx="944880" cy="18288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Mozambique</a:t>
            </a:r>
          </a:p>
        </p:txBody>
      </p:sp>
      <p:sp>
        <p:nvSpPr>
          <p:cNvPr id="7" name="矩形 6">
            <a:extLst>
              <a:ext uri="{FF2B5EF4-FFF2-40B4-BE49-F238E27FC236}">
                <a16:creationId xmlns:a16="http://schemas.microsoft.com/office/drawing/2014/main" id="{65609653-146B-732F-214B-3A41CD624A0F}"/>
              </a:ext>
            </a:extLst>
          </p:cNvPr>
          <p:cNvSpPr/>
          <p:nvPr/>
        </p:nvSpPr>
        <p:spPr>
          <a:xfrm>
            <a:off x="5760720" y="3733800"/>
            <a:ext cx="1359408" cy="176784"/>
          </a:xfrm>
          <a:prstGeom prst="rect">
            <a:avLst/>
          </a:prstGeom>
          <a:solidFill>
            <a:srgbClr val="FFFFFF"/>
          </a:solidFill>
        </p:spPr>
        <p:txBody>
          <a:bodyPr wrap="none" lIns="0" tIns="0" rIns="0" bIns="0">
            <a:noAutofit/>
          </a:bodyPr>
          <a:lstStyle/>
          <a:p>
            <a:pPr indent="0"/>
            <a:r>
              <a:rPr lang="en-US" sz="1200" dirty="0">
                <a:solidFill>
                  <a:srgbClr val="000000"/>
                </a:solidFill>
                <a:latin typeface="Arial"/>
              </a:rPr>
              <a:t>Papa New Guinea</a:t>
            </a:r>
          </a:p>
        </p:txBody>
      </p:sp>
      <p:sp>
        <p:nvSpPr>
          <p:cNvPr id="11" name="矩形 10">
            <a:extLst>
              <a:ext uri="{FF2B5EF4-FFF2-40B4-BE49-F238E27FC236}">
                <a16:creationId xmlns:a16="http://schemas.microsoft.com/office/drawing/2014/main" id="{A72BED58-73DD-C142-7E1A-C9D548DDD40F}"/>
              </a:ext>
            </a:extLst>
          </p:cNvPr>
          <p:cNvSpPr/>
          <p:nvPr/>
        </p:nvSpPr>
        <p:spPr>
          <a:xfrm>
            <a:off x="6912864" y="3544824"/>
            <a:ext cx="554736" cy="188976"/>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Angola</a:t>
            </a:r>
          </a:p>
        </p:txBody>
      </p:sp>
      <p:sp>
        <p:nvSpPr>
          <p:cNvPr id="15" name="矩形 14">
            <a:extLst>
              <a:ext uri="{FF2B5EF4-FFF2-40B4-BE49-F238E27FC236}">
                <a16:creationId xmlns:a16="http://schemas.microsoft.com/office/drawing/2014/main" id="{657A8436-449E-8C69-BDE8-20FAFB2A2A06}"/>
              </a:ext>
            </a:extLst>
          </p:cNvPr>
          <p:cNvSpPr/>
          <p:nvPr/>
        </p:nvSpPr>
        <p:spPr>
          <a:xfrm>
            <a:off x="7513320" y="3413760"/>
            <a:ext cx="435864" cy="182880"/>
          </a:xfrm>
          <a:prstGeom prst="rect">
            <a:avLst/>
          </a:prstGeom>
          <a:solidFill>
            <a:srgbClr val="FFFFFF"/>
          </a:solidFill>
        </p:spPr>
        <p:txBody>
          <a:bodyPr wrap="none" lIns="0" tIns="0" rIns="0" bIns="0">
            <a:noAutofit/>
          </a:bodyPr>
          <a:lstStyle/>
          <a:p>
            <a:pPr indent="0"/>
            <a:r>
              <a:rPr lang="en-US" sz="1200">
                <a:solidFill>
                  <a:srgbClr val="000000"/>
                </a:solidFill>
                <a:latin typeface="Arial"/>
              </a:rPr>
              <a:t>Israel</a:t>
            </a:r>
          </a:p>
        </p:txBody>
      </p:sp>
      <p:sp>
        <p:nvSpPr>
          <p:cNvPr id="16" name="矩形 15">
            <a:extLst>
              <a:ext uri="{FF2B5EF4-FFF2-40B4-BE49-F238E27FC236}">
                <a16:creationId xmlns:a16="http://schemas.microsoft.com/office/drawing/2014/main" id="{005BEE44-CA02-6DDC-64BC-7B17DE19D2A0}"/>
              </a:ext>
            </a:extLst>
          </p:cNvPr>
          <p:cNvSpPr/>
          <p:nvPr/>
        </p:nvSpPr>
        <p:spPr>
          <a:xfrm>
            <a:off x="8382000" y="3200400"/>
            <a:ext cx="518160" cy="19812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Nigeria</a:t>
            </a:r>
          </a:p>
        </p:txBody>
      </p:sp>
      <p:sp>
        <p:nvSpPr>
          <p:cNvPr id="17" name="矩形 16">
            <a:extLst>
              <a:ext uri="{FF2B5EF4-FFF2-40B4-BE49-F238E27FC236}">
                <a16:creationId xmlns:a16="http://schemas.microsoft.com/office/drawing/2014/main" id="{61B7D500-3B81-78E3-3F47-1235FCBD46B4}"/>
              </a:ext>
            </a:extLst>
          </p:cNvPr>
          <p:cNvSpPr/>
          <p:nvPr/>
        </p:nvSpPr>
        <p:spPr>
          <a:xfrm>
            <a:off x="9070848" y="3072384"/>
            <a:ext cx="762000" cy="173736"/>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Indonesia</a:t>
            </a:r>
          </a:p>
        </p:txBody>
      </p:sp>
      <p:sp>
        <p:nvSpPr>
          <p:cNvPr id="18" name="矩形 17">
            <a:extLst>
              <a:ext uri="{FF2B5EF4-FFF2-40B4-BE49-F238E27FC236}">
                <a16:creationId xmlns:a16="http://schemas.microsoft.com/office/drawing/2014/main" id="{1026B772-5794-5FB5-29F1-7A9CFC966B51}"/>
              </a:ext>
            </a:extLst>
          </p:cNvPr>
          <p:cNvSpPr/>
          <p:nvPr/>
        </p:nvSpPr>
        <p:spPr>
          <a:xfrm>
            <a:off x="4739640" y="4550664"/>
            <a:ext cx="579120" cy="182880"/>
          </a:xfrm>
          <a:prstGeom prst="rect">
            <a:avLst/>
          </a:prstGeom>
          <a:solidFill>
            <a:srgbClr val="FFFFFF"/>
          </a:solidFill>
        </p:spPr>
        <p:txBody>
          <a:bodyPr wrap="none" lIns="0" tIns="0" rIns="0" bIns="0">
            <a:noAutofit/>
          </a:bodyPr>
          <a:lstStyle/>
          <a:p>
            <a:pPr indent="0"/>
            <a:r>
              <a:rPr lang="en-US" sz="1200">
                <a:solidFill>
                  <a:srgbClr val="000000"/>
                </a:solidFill>
                <a:latin typeface="Arial"/>
              </a:rPr>
              <a:t>Yemen</a:t>
            </a:r>
          </a:p>
        </p:txBody>
      </p:sp>
      <p:sp>
        <p:nvSpPr>
          <p:cNvPr id="19" name="矩形 18">
            <a:extLst>
              <a:ext uri="{FF2B5EF4-FFF2-40B4-BE49-F238E27FC236}">
                <a16:creationId xmlns:a16="http://schemas.microsoft.com/office/drawing/2014/main" id="{F0F2F58C-5F00-1B3C-91F3-88C0D34D70E1}"/>
              </a:ext>
            </a:extLst>
          </p:cNvPr>
          <p:cNvSpPr/>
          <p:nvPr/>
        </p:nvSpPr>
        <p:spPr>
          <a:xfrm>
            <a:off x="5775960" y="4352544"/>
            <a:ext cx="295656" cy="158496"/>
          </a:xfrm>
          <a:prstGeom prst="rect">
            <a:avLst/>
          </a:prstGeom>
          <a:solidFill>
            <a:srgbClr val="FFFFFF"/>
          </a:solidFill>
        </p:spPr>
        <p:txBody>
          <a:bodyPr wrap="none" lIns="0" tIns="0" rIns="0" bIns="0">
            <a:noAutofit/>
          </a:bodyPr>
          <a:lstStyle/>
          <a:p>
            <a:pPr indent="0"/>
            <a:r>
              <a:rPr lang="en-US" sz="1200">
                <a:solidFill>
                  <a:srgbClr val="000000"/>
                </a:solidFill>
                <a:latin typeface="Arial"/>
              </a:rPr>
              <a:t>US</a:t>
            </a:r>
          </a:p>
        </p:txBody>
      </p:sp>
      <p:sp>
        <p:nvSpPr>
          <p:cNvPr id="20" name="矩形 19">
            <a:extLst>
              <a:ext uri="{FF2B5EF4-FFF2-40B4-BE49-F238E27FC236}">
                <a16:creationId xmlns:a16="http://schemas.microsoft.com/office/drawing/2014/main" id="{2A31BC4C-2D1A-D744-8C65-3543BBE6FFA3}"/>
              </a:ext>
            </a:extLst>
          </p:cNvPr>
          <p:cNvSpPr/>
          <p:nvPr/>
        </p:nvSpPr>
        <p:spPr>
          <a:xfrm>
            <a:off x="6156960" y="4221480"/>
            <a:ext cx="542544" cy="182880"/>
          </a:xfrm>
          <a:prstGeom prst="rect">
            <a:avLst/>
          </a:prstGeom>
          <a:solidFill>
            <a:srgbClr val="FFFFFF"/>
          </a:solidFill>
        </p:spPr>
        <p:txBody>
          <a:bodyPr wrap="none" lIns="0" tIns="0" rIns="0" bIns="0">
            <a:noAutofit/>
          </a:bodyPr>
          <a:lstStyle/>
          <a:p>
            <a:pPr indent="0"/>
            <a:r>
              <a:rPr lang="en-US" sz="1200">
                <a:solidFill>
                  <a:srgbClr val="000000"/>
                </a:solidFill>
                <a:latin typeface="Arial"/>
              </a:rPr>
              <a:t>Russia</a:t>
            </a:r>
          </a:p>
        </p:txBody>
      </p:sp>
      <p:sp>
        <p:nvSpPr>
          <p:cNvPr id="21" name="矩形 20">
            <a:extLst>
              <a:ext uri="{FF2B5EF4-FFF2-40B4-BE49-F238E27FC236}">
                <a16:creationId xmlns:a16="http://schemas.microsoft.com/office/drawing/2014/main" id="{5F982A64-B651-3E83-BD19-4E3B4BFE33A1}"/>
              </a:ext>
            </a:extLst>
          </p:cNvPr>
          <p:cNvSpPr/>
          <p:nvPr/>
        </p:nvSpPr>
        <p:spPr>
          <a:xfrm>
            <a:off x="6745224" y="4114800"/>
            <a:ext cx="719328" cy="222504"/>
          </a:xfrm>
          <a:prstGeom prst="rect">
            <a:avLst/>
          </a:prstGeom>
          <a:solidFill>
            <a:srgbClr val="FFFFFF"/>
          </a:solidFill>
        </p:spPr>
        <p:txBody>
          <a:bodyPr wrap="none" lIns="0" tIns="0" rIns="0" bIns="0">
            <a:noAutofit/>
          </a:bodyPr>
          <a:lstStyle/>
          <a:p>
            <a:pPr indent="0"/>
            <a:r>
              <a:rPr lang="en-US" sz="1200">
                <a:solidFill>
                  <a:srgbClr val="000000"/>
                </a:solidFill>
                <a:latin typeface="Arial"/>
              </a:rPr>
              <a:t>Tanzania</a:t>
            </a:r>
          </a:p>
        </p:txBody>
      </p:sp>
      <p:sp>
        <p:nvSpPr>
          <p:cNvPr id="22" name="矩形 21">
            <a:extLst>
              <a:ext uri="{FF2B5EF4-FFF2-40B4-BE49-F238E27FC236}">
                <a16:creationId xmlns:a16="http://schemas.microsoft.com/office/drawing/2014/main" id="{AE79165E-BA76-D4F6-464F-804585801C94}"/>
              </a:ext>
            </a:extLst>
          </p:cNvPr>
          <p:cNvSpPr/>
          <p:nvPr/>
        </p:nvSpPr>
        <p:spPr>
          <a:xfrm>
            <a:off x="7702296" y="3998976"/>
            <a:ext cx="627888" cy="207264"/>
          </a:xfrm>
          <a:prstGeom prst="rect">
            <a:avLst/>
          </a:prstGeom>
          <a:solidFill>
            <a:srgbClr val="FFFFFF"/>
          </a:solidFill>
        </p:spPr>
        <p:txBody>
          <a:bodyPr wrap="none" lIns="0" tIns="0" rIns="0" bIns="0">
            <a:noAutofit/>
          </a:bodyPr>
          <a:lstStyle/>
          <a:p>
            <a:pPr indent="0" algn="ctr"/>
            <a:r>
              <a:rPr lang="en-US" sz="1200">
                <a:solidFill>
                  <a:srgbClr val="000000"/>
                </a:solidFill>
                <a:latin typeface="Arial"/>
              </a:rPr>
              <a:t>Canada</a:t>
            </a:r>
          </a:p>
        </p:txBody>
      </p:sp>
      <p:sp>
        <p:nvSpPr>
          <p:cNvPr id="23" name="矩形 22">
            <a:extLst>
              <a:ext uri="{FF2B5EF4-FFF2-40B4-BE49-F238E27FC236}">
                <a16:creationId xmlns:a16="http://schemas.microsoft.com/office/drawing/2014/main" id="{999E0D64-9E95-3B41-7E34-07E9CEA02108}"/>
              </a:ext>
            </a:extLst>
          </p:cNvPr>
          <p:cNvSpPr/>
          <p:nvPr/>
        </p:nvSpPr>
        <p:spPr>
          <a:xfrm>
            <a:off x="8391144" y="3681984"/>
            <a:ext cx="701040" cy="15240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Australia</a:t>
            </a:r>
          </a:p>
        </p:txBody>
      </p:sp>
      <p:sp>
        <p:nvSpPr>
          <p:cNvPr id="24" name="矩形 23">
            <a:extLst>
              <a:ext uri="{FF2B5EF4-FFF2-40B4-BE49-F238E27FC236}">
                <a16:creationId xmlns:a16="http://schemas.microsoft.com/office/drawing/2014/main" id="{A7D7C87E-93A1-28A1-8E4A-B94E91FCBA6C}"/>
              </a:ext>
            </a:extLst>
          </p:cNvPr>
          <p:cNvSpPr/>
          <p:nvPr/>
        </p:nvSpPr>
        <p:spPr>
          <a:xfrm>
            <a:off x="10003536" y="3444240"/>
            <a:ext cx="765048" cy="18288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Indonesia</a:t>
            </a:r>
          </a:p>
        </p:txBody>
      </p:sp>
      <p:sp>
        <p:nvSpPr>
          <p:cNvPr id="25" name="矩形 24">
            <a:extLst>
              <a:ext uri="{FF2B5EF4-FFF2-40B4-BE49-F238E27FC236}">
                <a16:creationId xmlns:a16="http://schemas.microsoft.com/office/drawing/2014/main" id="{FC8675BD-56D4-2F7E-A640-1616411DE142}"/>
              </a:ext>
            </a:extLst>
          </p:cNvPr>
          <p:cNvSpPr/>
          <p:nvPr/>
        </p:nvSpPr>
        <p:spPr>
          <a:xfrm>
            <a:off x="10021824" y="3672840"/>
            <a:ext cx="792480" cy="182880"/>
          </a:xfrm>
          <a:prstGeom prst="rect">
            <a:avLst/>
          </a:prstGeom>
          <a:solidFill>
            <a:srgbClr val="FFFFFF"/>
          </a:solidFill>
        </p:spPr>
        <p:txBody>
          <a:bodyPr wrap="none" lIns="0" tIns="0" rIns="0" bIns="0">
            <a:noAutofit/>
          </a:bodyPr>
          <a:lstStyle/>
          <a:p>
            <a:pPr indent="0"/>
            <a:r>
              <a:rPr lang="en-US" sz="1200">
                <a:solidFill>
                  <a:srgbClr val="000000"/>
                </a:solidFill>
                <a:latin typeface="Arial"/>
              </a:rPr>
              <a:t>Cameroon</a:t>
            </a:r>
          </a:p>
        </p:txBody>
      </p:sp>
      <p:sp>
        <p:nvSpPr>
          <p:cNvPr id="26" name="矩形 25">
            <a:extLst>
              <a:ext uri="{FF2B5EF4-FFF2-40B4-BE49-F238E27FC236}">
                <a16:creationId xmlns:a16="http://schemas.microsoft.com/office/drawing/2014/main" id="{9B9B6E17-52E4-3002-1BDB-54DD60147BB3}"/>
              </a:ext>
            </a:extLst>
          </p:cNvPr>
          <p:cNvSpPr/>
          <p:nvPr/>
        </p:nvSpPr>
        <p:spPr>
          <a:xfrm>
            <a:off x="9921240" y="3901440"/>
            <a:ext cx="655320" cy="137160"/>
          </a:xfrm>
          <a:prstGeom prst="rect">
            <a:avLst/>
          </a:prstGeom>
          <a:solidFill>
            <a:srgbClr val="FFFFFF"/>
          </a:solidFill>
        </p:spPr>
        <p:txBody>
          <a:bodyPr wrap="none" lIns="0" tIns="0" rIns="0" bIns="0">
            <a:noAutofit/>
          </a:bodyPr>
          <a:lstStyle/>
          <a:p>
            <a:pPr indent="0"/>
            <a:r>
              <a:rPr lang="en-US" sz="1200">
                <a:solidFill>
                  <a:srgbClr val="000000"/>
                </a:solidFill>
                <a:latin typeface="Arial"/>
              </a:rPr>
              <a:t>Australia</a:t>
            </a:r>
          </a:p>
        </p:txBody>
      </p:sp>
      <p:sp>
        <p:nvSpPr>
          <p:cNvPr id="27" name="矩形 26">
            <a:extLst>
              <a:ext uri="{FF2B5EF4-FFF2-40B4-BE49-F238E27FC236}">
                <a16:creationId xmlns:a16="http://schemas.microsoft.com/office/drawing/2014/main" id="{1DE6FBC8-B3D7-21C2-29F3-BBDAA21A433F}"/>
              </a:ext>
            </a:extLst>
          </p:cNvPr>
          <p:cNvSpPr/>
          <p:nvPr/>
        </p:nvSpPr>
        <p:spPr>
          <a:xfrm>
            <a:off x="9488424" y="4093464"/>
            <a:ext cx="691896" cy="18288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Tanzania</a:t>
            </a:r>
          </a:p>
        </p:txBody>
      </p:sp>
      <p:sp>
        <p:nvSpPr>
          <p:cNvPr id="28" name="矩形 27">
            <a:extLst>
              <a:ext uri="{FF2B5EF4-FFF2-40B4-BE49-F238E27FC236}">
                <a16:creationId xmlns:a16="http://schemas.microsoft.com/office/drawing/2014/main" id="{C363B94A-31CE-4501-EE11-9CC3505CC946}"/>
              </a:ext>
            </a:extLst>
          </p:cNvPr>
          <p:cNvSpPr/>
          <p:nvPr/>
        </p:nvSpPr>
        <p:spPr>
          <a:xfrm>
            <a:off x="9320784" y="4535424"/>
            <a:ext cx="597408" cy="21336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Senegal</a:t>
            </a:r>
          </a:p>
        </p:txBody>
      </p:sp>
      <p:sp>
        <p:nvSpPr>
          <p:cNvPr id="29" name="矩形 28">
            <a:extLst>
              <a:ext uri="{FF2B5EF4-FFF2-40B4-BE49-F238E27FC236}">
                <a16:creationId xmlns:a16="http://schemas.microsoft.com/office/drawing/2014/main" id="{BCD175A5-88DB-4354-C4A1-6A8859221E1C}"/>
              </a:ext>
            </a:extLst>
          </p:cNvPr>
          <p:cNvSpPr/>
          <p:nvPr/>
        </p:nvSpPr>
        <p:spPr>
          <a:xfrm>
            <a:off x="8449056" y="4474464"/>
            <a:ext cx="566928" cy="16764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Russia</a:t>
            </a:r>
          </a:p>
        </p:txBody>
      </p:sp>
      <p:sp>
        <p:nvSpPr>
          <p:cNvPr id="30" name="矩形 29">
            <a:extLst>
              <a:ext uri="{FF2B5EF4-FFF2-40B4-BE49-F238E27FC236}">
                <a16:creationId xmlns:a16="http://schemas.microsoft.com/office/drawing/2014/main" id="{82225095-505C-44CB-EA9F-518C67319ED7}"/>
              </a:ext>
            </a:extLst>
          </p:cNvPr>
          <p:cNvSpPr/>
          <p:nvPr/>
        </p:nvSpPr>
        <p:spPr>
          <a:xfrm>
            <a:off x="7863840" y="4632960"/>
            <a:ext cx="981456" cy="176784"/>
          </a:xfrm>
          <a:prstGeom prst="rect">
            <a:avLst/>
          </a:prstGeom>
          <a:solidFill>
            <a:srgbClr val="FFFFFF"/>
          </a:solidFill>
        </p:spPr>
        <p:txBody>
          <a:bodyPr wrap="none" lIns="0" tIns="0" rIns="0" bIns="0">
            <a:noAutofit/>
          </a:bodyPr>
          <a:lstStyle/>
          <a:p>
            <a:pPr indent="0"/>
            <a:r>
              <a:rPr lang="en-US" sz="1200">
                <a:solidFill>
                  <a:srgbClr val="000000"/>
                </a:solidFill>
                <a:latin typeface="Arial"/>
              </a:rPr>
              <a:t>Mozambique</a:t>
            </a:r>
          </a:p>
        </p:txBody>
      </p:sp>
      <p:sp>
        <p:nvSpPr>
          <p:cNvPr id="31" name="矩形 30">
            <a:extLst>
              <a:ext uri="{FF2B5EF4-FFF2-40B4-BE49-F238E27FC236}">
                <a16:creationId xmlns:a16="http://schemas.microsoft.com/office/drawing/2014/main" id="{902E86A7-6283-40E4-7743-CDBD477F0332}"/>
              </a:ext>
            </a:extLst>
          </p:cNvPr>
          <p:cNvSpPr/>
          <p:nvPr/>
        </p:nvSpPr>
        <p:spPr>
          <a:xfrm>
            <a:off x="7181088" y="4739640"/>
            <a:ext cx="271272" cy="182880"/>
          </a:xfrm>
          <a:prstGeom prst="rect">
            <a:avLst/>
          </a:prstGeom>
          <a:solidFill>
            <a:srgbClr val="FFFFFF"/>
          </a:solidFill>
        </p:spPr>
        <p:txBody>
          <a:bodyPr wrap="none" lIns="0" tIns="0" rIns="0" bIns="0">
            <a:noAutofit/>
          </a:bodyPr>
          <a:lstStyle/>
          <a:p>
            <a:pPr indent="0" algn="r"/>
            <a:r>
              <a:rPr lang="en-US" sz="1200">
                <a:solidFill>
                  <a:srgbClr val="000000"/>
                </a:solidFill>
                <a:latin typeface="Arial"/>
              </a:rPr>
              <a:t>US</a:t>
            </a:r>
          </a:p>
        </p:txBody>
      </p:sp>
      <p:sp>
        <p:nvSpPr>
          <p:cNvPr id="32" name="矩形 31">
            <a:extLst>
              <a:ext uri="{FF2B5EF4-FFF2-40B4-BE49-F238E27FC236}">
                <a16:creationId xmlns:a16="http://schemas.microsoft.com/office/drawing/2014/main" id="{F8D77FCF-6432-A889-EBC9-7AB73E5A6200}"/>
              </a:ext>
            </a:extLst>
          </p:cNvPr>
          <p:cNvSpPr/>
          <p:nvPr/>
        </p:nvSpPr>
        <p:spPr>
          <a:xfrm>
            <a:off x="7772400" y="5013960"/>
            <a:ext cx="579120" cy="167640"/>
          </a:xfrm>
          <a:prstGeom prst="rect">
            <a:avLst/>
          </a:prstGeom>
          <a:solidFill>
            <a:srgbClr val="FFFFFF"/>
          </a:solidFill>
        </p:spPr>
        <p:txBody>
          <a:bodyPr wrap="none" lIns="0" tIns="0" rIns="0" bIns="0">
            <a:noAutofit/>
          </a:bodyPr>
          <a:lstStyle/>
          <a:p>
            <a:pPr indent="0"/>
            <a:r>
              <a:rPr lang="en-US" sz="1200">
                <a:solidFill>
                  <a:srgbClr val="000000"/>
                </a:solidFill>
                <a:latin typeface="Arial"/>
              </a:rPr>
              <a:t>Nigeria</a:t>
            </a:r>
          </a:p>
        </p:txBody>
      </p:sp>
      <p:sp>
        <p:nvSpPr>
          <p:cNvPr id="34" name="矩形 33">
            <a:extLst>
              <a:ext uri="{FF2B5EF4-FFF2-40B4-BE49-F238E27FC236}">
                <a16:creationId xmlns:a16="http://schemas.microsoft.com/office/drawing/2014/main" id="{3A0EAF71-026D-7E78-75D2-B34F8682B017}"/>
              </a:ext>
            </a:extLst>
          </p:cNvPr>
          <p:cNvSpPr/>
          <p:nvPr/>
        </p:nvSpPr>
        <p:spPr>
          <a:xfrm>
            <a:off x="4168826" y="4915575"/>
            <a:ext cx="1423416" cy="152400"/>
          </a:xfrm>
          <a:prstGeom prst="rect">
            <a:avLst/>
          </a:prstGeom>
          <a:solidFill>
            <a:srgbClr val="FFFFFF"/>
          </a:solidFill>
        </p:spPr>
        <p:txBody>
          <a:bodyPr wrap="none" lIns="0" tIns="0" rIns="0" bIns="0">
            <a:noAutofit/>
          </a:bodyPr>
          <a:lstStyle/>
          <a:p>
            <a:pPr indent="0"/>
            <a:r>
              <a:rPr lang="en-US" sz="1200" dirty="0">
                <a:solidFill>
                  <a:srgbClr val="000000"/>
                </a:solidFill>
                <a:latin typeface="Arial"/>
              </a:rPr>
              <a:t>Papua New Guinea</a:t>
            </a:r>
          </a:p>
        </p:txBody>
      </p:sp>
      <p:sp>
        <p:nvSpPr>
          <p:cNvPr id="35" name="矩形 34">
            <a:extLst>
              <a:ext uri="{FF2B5EF4-FFF2-40B4-BE49-F238E27FC236}">
                <a16:creationId xmlns:a16="http://schemas.microsoft.com/office/drawing/2014/main" id="{FDF5E647-72C8-222C-47F2-EC30300C519B}"/>
              </a:ext>
            </a:extLst>
          </p:cNvPr>
          <p:cNvSpPr/>
          <p:nvPr/>
        </p:nvSpPr>
        <p:spPr>
          <a:xfrm>
            <a:off x="5236464" y="5181600"/>
            <a:ext cx="582168" cy="161544"/>
          </a:xfrm>
          <a:prstGeom prst="rect">
            <a:avLst/>
          </a:prstGeom>
          <a:solidFill>
            <a:srgbClr val="FFFFFF"/>
          </a:solidFill>
        </p:spPr>
        <p:txBody>
          <a:bodyPr wrap="none" lIns="0" tIns="0" rIns="0" bIns="0">
            <a:noAutofit/>
          </a:bodyPr>
          <a:lstStyle/>
          <a:p>
            <a:pPr indent="0" algn="ctr"/>
            <a:r>
              <a:rPr lang="en-US" sz="1200">
                <a:solidFill>
                  <a:srgbClr val="000000"/>
                </a:solidFill>
                <a:latin typeface="Arial"/>
              </a:rPr>
              <a:t>Mexico</a:t>
            </a:r>
          </a:p>
        </p:txBody>
      </p:sp>
      <p:sp>
        <p:nvSpPr>
          <p:cNvPr id="36" name="矩形 35">
            <a:extLst>
              <a:ext uri="{FF2B5EF4-FFF2-40B4-BE49-F238E27FC236}">
                <a16:creationId xmlns:a16="http://schemas.microsoft.com/office/drawing/2014/main" id="{65C97656-EFEA-0A54-FBE1-8673E5D2331B}"/>
              </a:ext>
            </a:extLst>
          </p:cNvPr>
          <p:cNvSpPr/>
          <p:nvPr/>
        </p:nvSpPr>
        <p:spPr>
          <a:xfrm>
            <a:off x="4840224" y="5708904"/>
            <a:ext cx="484632" cy="198120"/>
          </a:xfrm>
          <a:prstGeom prst="rect">
            <a:avLst/>
          </a:prstGeom>
          <a:solidFill>
            <a:srgbClr val="FFFFFF"/>
          </a:solidFill>
        </p:spPr>
        <p:txBody>
          <a:bodyPr wrap="none" lIns="0" tIns="0" rIns="0" bIns="0">
            <a:noAutofit/>
          </a:bodyPr>
          <a:lstStyle/>
          <a:p>
            <a:pPr indent="0"/>
            <a:r>
              <a:rPr lang="en-US" sz="1200">
                <a:solidFill>
                  <a:srgbClr val="000000"/>
                </a:solidFill>
                <a:latin typeface="Arial"/>
              </a:rPr>
              <a:t>Qatar</a:t>
            </a:r>
          </a:p>
        </p:txBody>
      </p:sp>
      <p:sp>
        <p:nvSpPr>
          <p:cNvPr id="37" name="矩形 36">
            <a:extLst>
              <a:ext uri="{FF2B5EF4-FFF2-40B4-BE49-F238E27FC236}">
                <a16:creationId xmlns:a16="http://schemas.microsoft.com/office/drawing/2014/main" id="{53ABC1D0-AC18-3A55-5ABA-4E1032BF25ED}"/>
              </a:ext>
            </a:extLst>
          </p:cNvPr>
          <p:cNvSpPr/>
          <p:nvPr/>
        </p:nvSpPr>
        <p:spPr>
          <a:xfrm>
            <a:off x="5891784" y="6553200"/>
            <a:ext cx="2855976" cy="249936"/>
          </a:xfrm>
          <a:prstGeom prst="rect">
            <a:avLst/>
          </a:prstGeom>
          <a:solidFill>
            <a:srgbClr val="FFFFFF"/>
          </a:solidFill>
        </p:spPr>
        <p:txBody>
          <a:bodyPr wrap="none" lIns="0" tIns="0" rIns="0" bIns="0">
            <a:noAutofit/>
          </a:bodyPr>
          <a:lstStyle/>
          <a:p>
            <a:pPr indent="0"/>
            <a:r>
              <a:rPr lang="en-US" sz="1200" b="1" dirty="0">
                <a:solidFill>
                  <a:srgbClr val="000000"/>
                </a:solidFill>
                <a:latin typeface="Arial"/>
              </a:rPr>
              <a:t>Cumulative peak production (</a:t>
            </a:r>
            <a:r>
              <a:rPr lang="en-US" sz="1200" b="1" dirty="0" err="1">
                <a:solidFill>
                  <a:srgbClr val="000000"/>
                </a:solidFill>
                <a:latin typeface="Arial"/>
              </a:rPr>
              <a:t>kboe</a:t>
            </a:r>
            <a:r>
              <a:rPr lang="en-US" sz="1200" b="1" dirty="0">
                <a:solidFill>
                  <a:srgbClr val="000000"/>
                </a:solidFill>
                <a:latin typeface="Arial"/>
              </a:rPr>
              <a:t>/d)</a:t>
            </a:r>
          </a:p>
        </p:txBody>
      </p:sp>
      <p:sp>
        <p:nvSpPr>
          <p:cNvPr id="33" name="矩形 32">
            <a:extLst>
              <a:ext uri="{FF2B5EF4-FFF2-40B4-BE49-F238E27FC236}">
                <a16:creationId xmlns:a16="http://schemas.microsoft.com/office/drawing/2014/main" id="{C95DA6CD-884B-D645-9821-9905040F628F}"/>
              </a:ext>
            </a:extLst>
          </p:cNvPr>
          <p:cNvSpPr/>
          <p:nvPr/>
        </p:nvSpPr>
        <p:spPr>
          <a:xfrm>
            <a:off x="5244598" y="4800132"/>
            <a:ext cx="624840" cy="152400"/>
          </a:xfrm>
          <a:prstGeom prst="rect">
            <a:avLst/>
          </a:prstGeom>
          <a:solidFill>
            <a:srgbClr val="FFFFFF"/>
          </a:solidFill>
        </p:spPr>
        <p:txBody>
          <a:bodyPr wrap="none" lIns="0" tIns="0" rIns="0" bIns="0">
            <a:noAutofit/>
          </a:bodyPr>
          <a:lstStyle/>
          <a:p>
            <a:pPr indent="0"/>
            <a:r>
              <a:rPr lang="en-US" sz="1200" dirty="0">
                <a:solidFill>
                  <a:srgbClr val="000000"/>
                </a:solidFill>
                <a:latin typeface="Arial"/>
              </a:rPr>
              <a:t>Canada</a:t>
            </a:r>
          </a:p>
        </p:txBody>
      </p:sp>
    </p:spTree>
    <p:extLst>
      <p:ext uri="{BB962C8B-B14F-4D97-AF65-F5344CB8AC3E}">
        <p14:creationId xmlns:p14="http://schemas.microsoft.com/office/powerpoint/2010/main" val="209078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14</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212711"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Average Cost of LNG By Delivery Region (Based on Goldman Sachs LNG Benchmarks)  </a:t>
            </a:r>
          </a:p>
          <a:p>
            <a:pPr lvl="0"/>
            <a:r>
              <a:rPr lang="en-US" sz="900" dirty="0">
                <a:solidFill>
                  <a:srgbClr val="000000"/>
                </a:solidFill>
                <a:latin typeface="Georgia" panose="02040502050405020303" pitchFamily="18" charset="0"/>
                <a:ea typeface="Source Sans Pro SemiBold" panose="020B0603030403020204" pitchFamily="34" charset="0"/>
              </a:rPr>
              <a:t>(price in $/</a:t>
            </a:r>
            <a:r>
              <a:rPr lang="en-US" sz="900" dirty="0" err="1">
                <a:solidFill>
                  <a:srgbClr val="000000"/>
                </a:solidFill>
                <a:latin typeface="Georgia" panose="02040502050405020303" pitchFamily="18" charset="0"/>
                <a:ea typeface="Source Sans Pro SemiBold" panose="020B0603030403020204" pitchFamily="34" charset="0"/>
              </a:rPr>
              <a:t>mmBtu</a:t>
            </a:r>
            <a:r>
              <a:rPr lang="en-US" sz="900" dirty="0">
                <a:solidFill>
                  <a:srgbClr val="000000"/>
                </a:solidFill>
                <a:latin typeface="Georgia" panose="02040502050405020303" pitchFamily="18" charset="0"/>
                <a:ea typeface="Source Sans Pro SemiBold" panose="020B0603030403020204" pitchFamily="34" charset="0"/>
              </a:rPr>
              <a:t>)</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Europe Remains Able And Willing To Pay More For LNG Than Asia, Guaranteeing Future Supplies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is no doubt that LNG spot prices are expensive – though European governments recognize the challenges posed to consumers and businesses and are generally engaged in fiscal transfers to help ease the pain of higher energy prices on consumers. </a:t>
            </a:r>
          </a:p>
          <a:p>
            <a:r>
              <a:rPr lang="en-US" dirty="0"/>
              <a:t>The challenges posed by high LNG prices cannot be diminished, but on the flip side, high prices counterintuitively guarantee continuity of supply. LNG spot prices remain 10x higher than pre-war piped gas across the board, but Europe has proven able and willing to pay a consistent premium over the benchmark Asian JKM LNG benchmark. This ensures that Europe remains the destination of choice of LNG suppliers and further eases supply pressures since shippers and producers are financially incentivized to redirect LNG supplies to Europe whenever possible. </a:t>
            </a:r>
          </a:p>
          <a:p>
            <a:r>
              <a:rPr lang="en-US" dirty="0"/>
              <a:t>Futures markets are pricing in a clear and consistent premium across the forward curve; partially a reflection of Europe’s hesitance to enter into long-term LNG contracts and insistence on purchases in the spot markets or in short-term contracts. </a:t>
            </a:r>
          </a:p>
        </p:txBody>
      </p:sp>
      <p:graphicFrame>
        <p:nvGraphicFramePr>
          <p:cNvPr id="7" name="Object 6">
            <a:extLst>
              <a:ext uri="{FF2B5EF4-FFF2-40B4-BE49-F238E27FC236}">
                <a16:creationId xmlns:a16="http://schemas.microsoft.com/office/drawing/2014/main" id="{3984E8E0-F0D5-7725-53A0-9226D0E60622}"/>
              </a:ext>
            </a:extLst>
          </p:cNvPr>
          <p:cNvGraphicFramePr>
            <a:graphicFrameLocks noChangeAspect="1"/>
          </p:cNvGraphicFramePr>
          <p:nvPr>
            <p:extLst>
              <p:ext uri="{D42A27DB-BD31-4B8C-83A1-F6EECF244321}">
                <p14:modId xmlns:p14="http://schemas.microsoft.com/office/powerpoint/2010/main" val="3985570382"/>
              </p:ext>
            </p:extLst>
          </p:nvPr>
        </p:nvGraphicFramePr>
        <p:xfrm>
          <a:off x="3894138" y="2244408"/>
          <a:ext cx="7980362" cy="4555395"/>
        </p:xfrm>
        <a:graphic>
          <a:graphicData uri="http://schemas.openxmlformats.org/presentationml/2006/ole">
            <mc:AlternateContent xmlns:mc="http://schemas.openxmlformats.org/markup-compatibility/2006">
              <mc:Choice xmlns:v="urn:schemas-microsoft-com:vml" Requires="v">
                <p:oleObj name="Bitmap Image" r:id="rId2" imgW="4099680" imgH="2560320" progId="PBrush">
                  <p:embed/>
                </p:oleObj>
              </mc:Choice>
              <mc:Fallback>
                <p:oleObj name="Bitmap Image" r:id="rId2" imgW="4099680" imgH="2560320" progId="PBrush">
                  <p:embed/>
                  <p:pic>
                    <p:nvPicPr>
                      <p:cNvPr id="0" name=""/>
                      <p:cNvPicPr/>
                      <p:nvPr/>
                    </p:nvPicPr>
                    <p:blipFill>
                      <a:blip r:embed="rId3"/>
                      <a:stretch>
                        <a:fillRect/>
                      </a:stretch>
                    </p:blipFill>
                    <p:spPr>
                      <a:xfrm>
                        <a:off x="3894138" y="2244408"/>
                        <a:ext cx="7980362" cy="4555395"/>
                      </a:xfrm>
                      <a:prstGeom prst="rect">
                        <a:avLst/>
                      </a:prstGeom>
                    </p:spPr>
                  </p:pic>
                </p:oleObj>
              </mc:Fallback>
            </mc:AlternateContent>
          </a:graphicData>
        </a:graphic>
      </p:graphicFrame>
      <p:sp>
        <p:nvSpPr>
          <p:cNvPr id="15" name="Content Placeholder 3">
            <a:extLst>
              <a:ext uri="{FF2B5EF4-FFF2-40B4-BE49-F238E27FC236}">
                <a16:creationId xmlns:a16="http://schemas.microsoft.com/office/drawing/2014/main" id="{0F1B3038-F4A9-DC59-B264-2E0D6F2DF5B6}"/>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3" name="矩形 2">
            <a:extLst>
              <a:ext uri="{FF2B5EF4-FFF2-40B4-BE49-F238E27FC236}">
                <a16:creationId xmlns:a16="http://schemas.microsoft.com/office/drawing/2014/main" id="{44ECA487-8969-2142-ADB2-86EA7E93AECA}"/>
              </a:ext>
            </a:extLst>
          </p:cNvPr>
          <p:cNvSpPr/>
          <p:nvPr/>
        </p:nvSpPr>
        <p:spPr>
          <a:xfrm>
            <a:off x="7376160" y="240792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Europe</a:t>
            </a:r>
          </a:p>
        </p:txBody>
      </p:sp>
      <p:sp>
        <p:nvSpPr>
          <p:cNvPr id="4" name="矩形 3">
            <a:extLst>
              <a:ext uri="{FF2B5EF4-FFF2-40B4-BE49-F238E27FC236}">
                <a16:creationId xmlns:a16="http://schemas.microsoft.com/office/drawing/2014/main" id="{E9D2E78B-88F7-A7A9-ED52-EE02EF9628D7}"/>
              </a:ext>
            </a:extLst>
          </p:cNvPr>
          <p:cNvSpPr/>
          <p:nvPr/>
        </p:nvSpPr>
        <p:spPr>
          <a:xfrm>
            <a:off x="8238744" y="2417064"/>
            <a:ext cx="445008" cy="219456"/>
          </a:xfrm>
          <a:prstGeom prst="rect">
            <a:avLst/>
          </a:prstGeom>
          <a:solidFill>
            <a:schemeClr val="bg1"/>
          </a:solidFill>
        </p:spPr>
        <p:txBody>
          <a:bodyPr wrap="none" lIns="0" tIns="0" rIns="0" bIns="0">
            <a:noAutofit/>
          </a:bodyPr>
          <a:lstStyle/>
          <a:p>
            <a:pPr indent="0" algn="r"/>
            <a:r>
              <a:rPr lang="en-US" sz="1200" dirty="0">
                <a:solidFill>
                  <a:srgbClr val="7E7B7B"/>
                </a:solidFill>
                <a:latin typeface="Arial"/>
              </a:rPr>
              <a:t>Asia</a:t>
            </a:r>
          </a:p>
        </p:txBody>
      </p:sp>
      <p:sp>
        <p:nvSpPr>
          <p:cNvPr id="6" name="矩形 5">
            <a:extLst>
              <a:ext uri="{FF2B5EF4-FFF2-40B4-BE49-F238E27FC236}">
                <a16:creationId xmlns:a16="http://schemas.microsoft.com/office/drawing/2014/main" id="{326B764E-ECF0-1BBE-B7E8-E28597549639}"/>
              </a:ext>
            </a:extLst>
          </p:cNvPr>
          <p:cNvSpPr/>
          <p:nvPr/>
        </p:nvSpPr>
        <p:spPr>
          <a:xfrm rot="18854208">
            <a:off x="4341877" y="6321714"/>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Sep-22</a:t>
            </a:r>
          </a:p>
        </p:txBody>
      </p:sp>
      <p:sp>
        <p:nvSpPr>
          <p:cNvPr id="12" name="矩形 11">
            <a:extLst>
              <a:ext uri="{FF2B5EF4-FFF2-40B4-BE49-F238E27FC236}">
                <a16:creationId xmlns:a16="http://schemas.microsoft.com/office/drawing/2014/main" id="{E2A132E3-43F4-EB30-D8CD-92AF1A12A437}"/>
              </a:ext>
            </a:extLst>
          </p:cNvPr>
          <p:cNvSpPr/>
          <p:nvPr/>
        </p:nvSpPr>
        <p:spPr>
          <a:xfrm rot="18854208">
            <a:off x="4823846" y="625730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Oct-22</a:t>
            </a:r>
          </a:p>
        </p:txBody>
      </p:sp>
      <p:sp>
        <p:nvSpPr>
          <p:cNvPr id="13" name="矩形 12">
            <a:extLst>
              <a:ext uri="{FF2B5EF4-FFF2-40B4-BE49-F238E27FC236}">
                <a16:creationId xmlns:a16="http://schemas.microsoft.com/office/drawing/2014/main" id="{AAA7C721-C081-5A25-FCED-22E4F856630E}"/>
              </a:ext>
            </a:extLst>
          </p:cNvPr>
          <p:cNvSpPr/>
          <p:nvPr/>
        </p:nvSpPr>
        <p:spPr>
          <a:xfrm rot="18854208">
            <a:off x="5248655" y="6253681"/>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Nov-22</a:t>
            </a:r>
          </a:p>
        </p:txBody>
      </p:sp>
      <p:sp>
        <p:nvSpPr>
          <p:cNvPr id="14" name="矩形 13">
            <a:extLst>
              <a:ext uri="{FF2B5EF4-FFF2-40B4-BE49-F238E27FC236}">
                <a16:creationId xmlns:a16="http://schemas.microsoft.com/office/drawing/2014/main" id="{78A9F7BA-2F90-A000-CB70-879CF1875D7D}"/>
              </a:ext>
            </a:extLst>
          </p:cNvPr>
          <p:cNvSpPr/>
          <p:nvPr/>
        </p:nvSpPr>
        <p:spPr>
          <a:xfrm rot="18854208">
            <a:off x="5768395" y="6253682"/>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Dec-22</a:t>
            </a:r>
          </a:p>
        </p:txBody>
      </p:sp>
      <p:sp>
        <p:nvSpPr>
          <p:cNvPr id="16" name="矩形 15">
            <a:extLst>
              <a:ext uri="{FF2B5EF4-FFF2-40B4-BE49-F238E27FC236}">
                <a16:creationId xmlns:a16="http://schemas.microsoft.com/office/drawing/2014/main" id="{42568AFD-8F5E-7BD3-B50B-17F25AABAB2F}"/>
              </a:ext>
            </a:extLst>
          </p:cNvPr>
          <p:cNvSpPr/>
          <p:nvPr/>
        </p:nvSpPr>
        <p:spPr>
          <a:xfrm rot="18854208">
            <a:off x="5712391" y="625730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Dec-22</a:t>
            </a:r>
          </a:p>
        </p:txBody>
      </p:sp>
      <p:sp>
        <p:nvSpPr>
          <p:cNvPr id="17" name="矩形 16">
            <a:extLst>
              <a:ext uri="{FF2B5EF4-FFF2-40B4-BE49-F238E27FC236}">
                <a16:creationId xmlns:a16="http://schemas.microsoft.com/office/drawing/2014/main" id="{EEC2E2D4-D7B8-19A3-C64F-04FBFC904F5F}"/>
              </a:ext>
            </a:extLst>
          </p:cNvPr>
          <p:cNvSpPr/>
          <p:nvPr/>
        </p:nvSpPr>
        <p:spPr>
          <a:xfrm rot="18854208">
            <a:off x="5690668" y="627256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Dec-22</a:t>
            </a:r>
          </a:p>
        </p:txBody>
      </p:sp>
      <p:sp>
        <p:nvSpPr>
          <p:cNvPr id="19" name="矩形 18">
            <a:extLst>
              <a:ext uri="{FF2B5EF4-FFF2-40B4-BE49-F238E27FC236}">
                <a16:creationId xmlns:a16="http://schemas.microsoft.com/office/drawing/2014/main" id="{D36E57D4-2198-C03B-A98C-8DB796E5A59B}"/>
              </a:ext>
            </a:extLst>
          </p:cNvPr>
          <p:cNvSpPr/>
          <p:nvPr/>
        </p:nvSpPr>
        <p:spPr>
          <a:xfrm rot="18854208">
            <a:off x="6157894" y="6238421"/>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Jan-23</a:t>
            </a:r>
          </a:p>
        </p:txBody>
      </p:sp>
      <p:sp>
        <p:nvSpPr>
          <p:cNvPr id="20" name="矩形 19">
            <a:extLst>
              <a:ext uri="{FF2B5EF4-FFF2-40B4-BE49-F238E27FC236}">
                <a16:creationId xmlns:a16="http://schemas.microsoft.com/office/drawing/2014/main" id="{E929426A-ABB5-5DC8-B63C-660078C9BC02}"/>
              </a:ext>
            </a:extLst>
          </p:cNvPr>
          <p:cNvSpPr/>
          <p:nvPr/>
        </p:nvSpPr>
        <p:spPr>
          <a:xfrm rot="18854208">
            <a:off x="6562827" y="625368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Feb-23</a:t>
            </a:r>
          </a:p>
        </p:txBody>
      </p:sp>
      <p:sp>
        <p:nvSpPr>
          <p:cNvPr id="21" name="矩形 20">
            <a:extLst>
              <a:ext uri="{FF2B5EF4-FFF2-40B4-BE49-F238E27FC236}">
                <a16:creationId xmlns:a16="http://schemas.microsoft.com/office/drawing/2014/main" id="{4628B4DC-A212-E2CA-EB64-9930FE0E1B9D}"/>
              </a:ext>
            </a:extLst>
          </p:cNvPr>
          <p:cNvSpPr/>
          <p:nvPr/>
        </p:nvSpPr>
        <p:spPr>
          <a:xfrm rot="18854208">
            <a:off x="7008329" y="6253678"/>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Mar-23</a:t>
            </a:r>
          </a:p>
        </p:txBody>
      </p:sp>
      <p:sp>
        <p:nvSpPr>
          <p:cNvPr id="22" name="矩形 21">
            <a:extLst>
              <a:ext uri="{FF2B5EF4-FFF2-40B4-BE49-F238E27FC236}">
                <a16:creationId xmlns:a16="http://schemas.microsoft.com/office/drawing/2014/main" id="{0B44D0A3-6264-249E-BBC7-90D321ECBC96}"/>
              </a:ext>
            </a:extLst>
          </p:cNvPr>
          <p:cNvSpPr/>
          <p:nvPr/>
        </p:nvSpPr>
        <p:spPr>
          <a:xfrm rot="18854208">
            <a:off x="7460317" y="6240615"/>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Apr-23</a:t>
            </a:r>
          </a:p>
        </p:txBody>
      </p:sp>
      <p:sp>
        <p:nvSpPr>
          <p:cNvPr id="23" name="矩形 22">
            <a:extLst>
              <a:ext uri="{FF2B5EF4-FFF2-40B4-BE49-F238E27FC236}">
                <a16:creationId xmlns:a16="http://schemas.microsoft.com/office/drawing/2014/main" id="{637F62FC-0AFE-6285-049B-D0886E9A3F69}"/>
              </a:ext>
            </a:extLst>
          </p:cNvPr>
          <p:cNvSpPr/>
          <p:nvPr/>
        </p:nvSpPr>
        <p:spPr>
          <a:xfrm rot="18854208">
            <a:off x="7858764" y="628244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May-23</a:t>
            </a:r>
          </a:p>
        </p:txBody>
      </p:sp>
      <p:sp>
        <p:nvSpPr>
          <p:cNvPr id="24" name="矩形 23">
            <a:extLst>
              <a:ext uri="{FF2B5EF4-FFF2-40B4-BE49-F238E27FC236}">
                <a16:creationId xmlns:a16="http://schemas.microsoft.com/office/drawing/2014/main" id="{85EBC685-1134-4AC1-7F4F-4C2AFD43286B}"/>
              </a:ext>
            </a:extLst>
          </p:cNvPr>
          <p:cNvSpPr/>
          <p:nvPr/>
        </p:nvSpPr>
        <p:spPr>
          <a:xfrm rot="18854208">
            <a:off x="8354123" y="6238420"/>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Jun-23</a:t>
            </a:r>
          </a:p>
        </p:txBody>
      </p:sp>
      <p:sp>
        <p:nvSpPr>
          <p:cNvPr id="25" name="矩形 24">
            <a:extLst>
              <a:ext uri="{FF2B5EF4-FFF2-40B4-BE49-F238E27FC236}">
                <a16:creationId xmlns:a16="http://schemas.microsoft.com/office/drawing/2014/main" id="{9CFCF387-3579-7EB1-CD95-05B1B3DCACCD}"/>
              </a:ext>
            </a:extLst>
          </p:cNvPr>
          <p:cNvSpPr/>
          <p:nvPr/>
        </p:nvSpPr>
        <p:spPr>
          <a:xfrm rot="18854208">
            <a:off x="8823584" y="6193141"/>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Jul-23</a:t>
            </a:r>
          </a:p>
        </p:txBody>
      </p:sp>
      <p:sp>
        <p:nvSpPr>
          <p:cNvPr id="26" name="矩形 25">
            <a:extLst>
              <a:ext uri="{FF2B5EF4-FFF2-40B4-BE49-F238E27FC236}">
                <a16:creationId xmlns:a16="http://schemas.microsoft.com/office/drawing/2014/main" id="{C51F9A46-E607-1436-51DE-CFA4EAACAC91}"/>
              </a:ext>
            </a:extLst>
          </p:cNvPr>
          <p:cNvSpPr/>
          <p:nvPr/>
        </p:nvSpPr>
        <p:spPr>
          <a:xfrm rot="18854208">
            <a:off x="9187385" y="6259533"/>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Aug-23</a:t>
            </a:r>
          </a:p>
        </p:txBody>
      </p:sp>
      <p:sp>
        <p:nvSpPr>
          <p:cNvPr id="27" name="矩形 26">
            <a:extLst>
              <a:ext uri="{FF2B5EF4-FFF2-40B4-BE49-F238E27FC236}">
                <a16:creationId xmlns:a16="http://schemas.microsoft.com/office/drawing/2014/main" id="{6ED2F691-1578-F8AE-2059-C92D9027B747}"/>
              </a:ext>
            </a:extLst>
          </p:cNvPr>
          <p:cNvSpPr/>
          <p:nvPr/>
        </p:nvSpPr>
        <p:spPr>
          <a:xfrm rot="18854208">
            <a:off x="9647780" y="6253677"/>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Sep-23</a:t>
            </a:r>
          </a:p>
        </p:txBody>
      </p:sp>
      <p:sp>
        <p:nvSpPr>
          <p:cNvPr id="28" name="矩形 27">
            <a:extLst>
              <a:ext uri="{FF2B5EF4-FFF2-40B4-BE49-F238E27FC236}">
                <a16:creationId xmlns:a16="http://schemas.microsoft.com/office/drawing/2014/main" id="{FB0B4D1E-B976-608B-E52E-E64C2ABAB003}"/>
              </a:ext>
            </a:extLst>
          </p:cNvPr>
          <p:cNvSpPr/>
          <p:nvPr/>
        </p:nvSpPr>
        <p:spPr>
          <a:xfrm rot="18854208">
            <a:off x="9623193" y="6260225"/>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Sep-23</a:t>
            </a:r>
          </a:p>
        </p:txBody>
      </p:sp>
      <p:sp>
        <p:nvSpPr>
          <p:cNvPr id="29" name="矩形 28">
            <a:extLst>
              <a:ext uri="{FF2B5EF4-FFF2-40B4-BE49-F238E27FC236}">
                <a16:creationId xmlns:a16="http://schemas.microsoft.com/office/drawing/2014/main" id="{57162C49-7F8B-08B4-BD04-AFA50D1E28C2}"/>
              </a:ext>
            </a:extLst>
          </p:cNvPr>
          <p:cNvSpPr/>
          <p:nvPr/>
        </p:nvSpPr>
        <p:spPr>
          <a:xfrm rot="18854208">
            <a:off x="10079713" y="6237114"/>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Oct-23</a:t>
            </a:r>
          </a:p>
        </p:txBody>
      </p:sp>
      <p:sp>
        <p:nvSpPr>
          <p:cNvPr id="30" name="矩形 29">
            <a:extLst>
              <a:ext uri="{FF2B5EF4-FFF2-40B4-BE49-F238E27FC236}">
                <a16:creationId xmlns:a16="http://schemas.microsoft.com/office/drawing/2014/main" id="{B0DCE7FB-E6C2-BBBF-5F5F-79DF461F4B80}"/>
              </a:ext>
            </a:extLst>
          </p:cNvPr>
          <p:cNvSpPr/>
          <p:nvPr/>
        </p:nvSpPr>
        <p:spPr>
          <a:xfrm rot="18854208">
            <a:off x="10468518" y="6262418"/>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Nov-23</a:t>
            </a:r>
          </a:p>
        </p:txBody>
      </p:sp>
      <p:sp>
        <p:nvSpPr>
          <p:cNvPr id="31" name="矩形 30">
            <a:extLst>
              <a:ext uri="{FF2B5EF4-FFF2-40B4-BE49-F238E27FC236}">
                <a16:creationId xmlns:a16="http://schemas.microsoft.com/office/drawing/2014/main" id="{E300703F-A990-4CFE-B075-E7D3BBC103DE}"/>
              </a:ext>
            </a:extLst>
          </p:cNvPr>
          <p:cNvSpPr/>
          <p:nvPr/>
        </p:nvSpPr>
        <p:spPr>
          <a:xfrm rot="18854208">
            <a:off x="10941272" y="6260224"/>
            <a:ext cx="649224" cy="213360"/>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Dec-23</a:t>
            </a:r>
          </a:p>
        </p:txBody>
      </p:sp>
    </p:spTree>
    <p:extLst>
      <p:ext uri="{BB962C8B-B14F-4D97-AF65-F5344CB8AC3E}">
        <p14:creationId xmlns:p14="http://schemas.microsoft.com/office/powerpoint/2010/main" val="255506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15</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603871"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European TTF and Asian JKM Gas Benchmarks Compared to US LNG Export Costs </a:t>
            </a:r>
          </a:p>
          <a:p>
            <a:pPr lvl="0"/>
            <a:r>
              <a:rPr lang="en-US" sz="900" dirty="0">
                <a:solidFill>
                  <a:srgbClr val="000000"/>
                </a:solidFill>
                <a:latin typeface="Georgia" panose="02040502050405020303" pitchFamily="18" charset="0"/>
                <a:ea typeface="Source Sans Pro SemiBold" panose="020B0603030403020204" pitchFamily="34" charset="0"/>
              </a:rPr>
              <a:t>(price in $/</a:t>
            </a:r>
            <a:r>
              <a:rPr lang="en-US" sz="900" dirty="0" err="1">
                <a:solidFill>
                  <a:srgbClr val="000000"/>
                </a:solidFill>
                <a:latin typeface="Georgia" panose="02040502050405020303" pitchFamily="18" charset="0"/>
                <a:ea typeface="Source Sans Pro SemiBold" panose="020B0603030403020204" pitchFamily="34" charset="0"/>
              </a:rPr>
              <a:t>mmBtu</a:t>
            </a:r>
            <a:r>
              <a:rPr lang="en-US" sz="900" dirty="0">
                <a:solidFill>
                  <a:srgbClr val="000000"/>
                </a:solidFill>
                <a:latin typeface="Georgia" panose="02040502050405020303" pitchFamily="18" charset="0"/>
                <a:ea typeface="Source Sans Pro SemiBold" panose="020B0603030403020204" pitchFamily="34" charset="0"/>
              </a:rPr>
              <a:t>)</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High Gas Prices Across The Futures Curve Incentivizes More Supply From Gas Producers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Futures markets across both the European TTF gas benchmark and the Asian JKM gas benchmark show gas prices are expected to come down over time – a relief to European businesses and consumers – but simultaneously future prices are still profitable enough to incentivize suppliers to produce more, since future prices remain far above breakeven physical production costs as well as breakeven costs including shipping and transportation. </a:t>
            </a:r>
          </a:p>
        </p:txBody>
      </p:sp>
      <p:graphicFrame>
        <p:nvGraphicFramePr>
          <p:cNvPr id="3" name="Object 2">
            <a:extLst>
              <a:ext uri="{FF2B5EF4-FFF2-40B4-BE49-F238E27FC236}">
                <a16:creationId xmlns:a16="http://schemas.microsoft.com/office/drawing/2014/main" id="{46840102-5292-188B-9209-BB0A2A9C0F43}"/>
              </a:ext>
            </a:extLst>
          </p:cNvPr>
          <p:cNvGraphicFramePr>
            <a:graphicFrameLocks noChangeAspect="1"/>
          </p:cNvGraphicFramePr>
          <p:nvPr>
            <p:extLst>
              <p:ext uri="{D42A27DB-BD31-4B8C-83A1-F6EECF244321}">
                <p14:modId xmlns:p14="http://schemas.microsoft.com/office/powerpoint/2010/main" val="2814946587"/>
              </p:ext>
            </p:extLst>
          </p:nvPr>
        </p:nvGraphicFramePr>
        <p:xfrm>
          <a:off x="3879460" y="2218880"/>
          <a:ext cx="7692072" cy="4535591"/>
        </p:xfrm>
        <a:graphic>
          <a:graphicData uri="http://schemas.openxmlformats.org/presentationml/2006/ole">
            <mc:AlternateContent xmlns:mc="http://schemas.openxmlformats.org/markup-compatibility/2006">
              <mc:Choice xmlns:v="urn:schemas-microsoft-com:vml" Requires="v">
                <p:oleObj name="Bitmap Image" r:id="rId2" imgW="4084200" imgH="2537640" progId="PBrush">
                  <p:embed/>
                </p:oleObj>
              </mc:Choice>
              <mc:Fallback>
                <p:oleObj name="Bitmap Image" r:id="rId2" imgW="4084200" imgH="2537640" progId="PBrush">
                  <p:embed/>
                  <p:pic>
                    <p:nvPicPr>
                      <p:cNvPr id="0" name=""/>
                      <p:cNvPicPr/>
                      <p:nvPr/>
                    </p:nvPicPr>
                    <p:blipFill>
                      <a:blip r:embed="rId3"/>
                      <a:stretch>
                        <a:fillRect/>
                      </a:stretch>
                    </p:blipFill>
                    <p:spPr>
                      <a:xfrm>
                        <a:off x="3879460" y="2218880"/>
                        <a:ext cx="7692072" cy="4535591"/>
                      </a:xfrm>
                      <a:prstGeom prst="rect">
                        <a:avLst/>
                      </a:prstGeom>
                    </p:spPr>
                  </p:pic>
                </p:oleObj>
              </mc:Fallback>
            </mc:AlternateContent>
          </a:graphicData>
        </a:graphic>
      </p:graphicFrame>
      <p:sp>
        <p:nvSpPr>
          <p:cNvPr id="12" name="TextBox 1">
            <a:extLst>
              <a:ext uri="{FF2B5EF4-FFF2-40B4-BE49-F238E27FC236}">
                <a16:creationId xmlns:a16="http://schemas.microsoft.com/office/drawing/2014/main" id="{08152322-3075-BC15-7AB1-7D0A48F4A13D}"/>
              </a:ext>
            </a:extLst>
          </p:cNvPr>
          <p:cNvSpPr txBox="1"/>
          <p:nvPr/>
        </p:nvSpPr>
        <p:spPr>
          <a:xfrm>
            <a:off x="8031069" y="3392374"/>
            <a:ext cx="3283183" cy="1015663"/>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Futures across both the European TTF gas benchmark and the Asian JKM gas benchmark show gas prices will come down, but still profitable enough for suppliers to produce more </a:t>
            </a:r>
          </a:p>
        </p:txBody>
      </p:sp>
      <p:sp>
        <p:nvSpPr>
          <p:cNvPr id="13" name="Content Placeholder 3">
            <a:extLst>
              <a:ext uri="{FF2B5EF4-FFF2-40B4-BE49-F238E27FC236}">
                <a16:creationId xmlns:a16="http://schemas.microsoft.com/office/drawing/2014/main" id="{81789512-22AE-0DFC-0321-177B72B9856F}"/>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4" name="矩形 3">
            <a:extLst>
              <a:ext uri="{FF2B5EF4-FFF2-40B4-BE49-F238E27FC236}">
                <a16:creationId xmlns:a16="http://schemas.microsoft.com/office/drawing/2014/main" id="{56FADE8F-36EE-9E12-2341-8C4540C3FB03}"/>
              </a:ext>
            </a:extLst>
          </p:cNvPr>
          <p:cNvSpPr/>
          <p:nvPr/>
        </p:nvSpPr>
        <p:spPr>
          <a:xfrm>
            <a:off x="5907024" y="2353056"/>
            <a:ext cx="387096" cy="192024"/>
          </a:xfrm>
          <a:prstGeom prst="rect">
            <a:avLst/>
          </a:prstGeom>
          <a:solidFill>
            <a:srgbClr val="FFFFFF"/>
          </a:solidFill>
        </p:spPr>
        <p:txBody>
          <a:bodyPr wrap="none" lIns="0" tIns="0" rIns="0" bIns="0">
            <a:noAutofit/>
          </a:bodyPr>
          <a:lstStyle/>
          <a:p>
            <a:pPr indent="0" algn="just"/>
            <a:r>
              <a:rPr lang="en-US" sz="1200">
                <a:solidFill>
                  <a:srgbClr val="595959"/>
                </a:solidFill>
                <a:latin typeface="Arial"/>
              </a:rPr>
              <a:t>TTF</a:t>
            </a:r>
          </a:p>
        </p:txBody>
      </p:sp>
      <p:sp>
        <p:nvSpPr>
          <p:cNvPr id="6" name="矩形 5">
            <a:extLst>
              <a:ext uri="{FF2B5EF4-FFF2-40B4-BE49-F238E27FC236}">
                <a16:creationId xmlns:a16="http://schemas.microsoft.com/office/drawing/2014/main" id="{B922328D-44B6-ACEE-A7ED-C3A9FD8FA023}"/>
              </a:ext>
            </a:extLst>
          </p:cNvPr>
          <p:cNvSpPr/>
          <p:nvPr/>
        </p:nvSpPr>
        <p:spPr>
          <a:xfrm>
            <a:off x="5943600" y="2584704"/>
            <a:ext cx="405384" cy="167640"/>
          </a:xfrm>
          <a:prstGeom prst="rect">
            <a:avLst/>
          </a:prstGeom>
          <a:solidFill>
            <a:srgbClr val="FFFFFF"/>
          </a:solidFill>
        </p:spPr>
        <p:txBody>
          <a:bodyPr wrap="none" lIns="0" tIns="0" rIns="0" bIns="0">
            <a:noAutofit/>
          </a:bodyPr>
          <a:lstStyle/>
          <a:p>
            <a:pPr indent="0" algn="just"/>
            <a:r>
              <a:rPr lang="en-US" sz="1200">
                <a:solidFill>
                  <a:srgbClr val="595959"/>
                </a:solidFill>
                <a:latin typeface="Arial"/>
              </a:rPr>
              <a:t>JKM</a:t>
            </a:r>
          </a:p>
        </p:txBody>
      </p:sp>
      <p:sp>
        <p:nvSpPr>
          <p:cNvPr id="7" name="矩形 6">
            <a:extLst>
              <a:ext uri="{FF2B5EF4-FFF2-40B4-BE49-F238E27FC236}">
                <a16:creationId xmlns:a16="http://schemas.microsoft.com/office/drawing/2014/main" id="{70469263-5BD1-5C1F-AEE1-BC8E027848DE}"/>
              </a:ext>
            </a:extLst>
          </p:cNvPr>
          <p:cNvSpPr/>
          <p:nvPr/>
        </p:nvSpPr>
        <p:spPr>
          <a:xfrm>
            <a:off x="5922264" y="2773680"/>
            <a:ext cx="1746504" cy="182880"/>
          </a:xfrm>
          <a:prstGeom prst="rect">
            <a:avLst/>
          </a:prstGeom>
          <a:solidFill>
            <a:srgbClr val="FFFFFF"/>
          </a:solidFill>
        </p:spPr>
        <p:txBody>
          <a:bodyPr wrap="none" lIns="0" tIns="0" rIns="0" bIns="0">
            <a:noAutofit/>
          </a:bodyPr>
          <a:lstStyle/>
          <a:p>
            <a:pPr indent="0"/>
            <a:r>
              <a:rPr lang="en-US" sz="1200" dirty="0">
                <a:solidFill>
                  <a:srgbClr val="595959"/>
                </a:solidFill>
                <a:latin typeface="Arial"/>
              </a:rPr>
              <a:t>US all-in cost to Asia</a:t>
            </a:r>
          </a:p>
        </p:txBody>
      </p:sp>
      <p:sp>
        <p:nvSpPr>
          <p:cNvPr id="11" name="矩形 10">
            <a:extLst>
              <a:ext uri="{FF2B5EF4-FFF2-40B4-BE49-F238E27FC236}">
                <a16:creationId xmlns:a16="http://schemas.microsoft.com/office/drawing/2014/main" id="{4C8DE39C-39BA-6A51-15AC-50033CDE8051}"/>
              </a:ext>
            </a:extLst>
          </p:cNvPr>
          <p:cNvSpPr/>
          <p:nvPr/>
        </p:nvSpPr>
        <p:spPr>
          <a:xfrm>
            <a:off x="9122664" y="2356104"/>
            <a:ext cx="1859280" cy="188976"/>
          </a:xfrm>
          <a:prstGeom prst="rect">
            <a:avLst/>
          </a:prstGeom>
          <a:solidFill>
            <a:srgbClr val="FFFFFF"/>
          </a:solidFill>
        </p:spPr>
        <p:txBody>
          <a:bodyPr wrap="none" lIns="0" tIns="0" rIns="0" bIns="0">
            <a:noAutofit/>
          </a:bodyPr>
          <a:lstStyle/>
          <a:p>
            <a:pPr indent="0"/>
            <a:r>
              <a:rPr lang="en-US" sz="1200">
                <a:solidFill>
                  <a:srgbClr val="595959"/>
                </a:solidFill>
                <a:latin typeface="Arial"/>
              </a:rPr>
              <a:t>US var cost to Europe</a:t>
            </a:r>
          </a:p>
        </p:txBody>
      </p:sp>
      <p:sp>
        <p:nvSpPr>
          <p:cNvPr id="14" name="矩形 13">
            <a:extLst>
              <a:ext uri="{FF2B5EF4-FFF2-40B4-BE49-F238E27FC236}">
                <a16:creationId xmlns:a16="http://schemas.microsoft.com/office/drawing/2014/main" id="{A8DD14AD-D09F-9142-BEB6-810ADBD8F7FF}"/>
              </a:ext>
            </a:extLst>
          </p:cNvPr>
          <p:cNvSpPr/>
          <p:nvPr/>
        </p:nvSpPr>
        <p:spPr>
          <a:xfrm>
            <a:off x="9122664" y="2575560"/>
            <a:ext cx="1667256" cy="192024"/>
          </a:xfrm>
          <a:prstGeom prst="rect">
            <a:avLst/>
          </a:prstGeom>
          <a:solidFill>
            <a:srgbClr val="FFFFFF"/>
          </a:solidFill>
        </p:spPr>
        <p:txBody>
          <a:bodyPr wrap="none" lIns="0" tIns="0" rIns="0" bIns="0">
            <a:noAutofit/>
          </a:bodyPr>
          <a:lstStyle/>
          <a:p>
            <a:pPr indent="0"/>
            <a:r>
              <a:rPr lang="en-US" sz="1200" dirty="0">
                <a:solidFill>
                  <a:srgbClr val="595959"/>
                </a:solidFill>
                <a:latin typeface="Arial"/>
              </a:rPr>
              <a:t>US var cost to Asia</a:t>
            </a:r>
          </a:p>
        </p:txBody>
      </p:sp>
      <p:sp>
        <p:nvSpPr>
          <p:cNvPr id="15" name="矩形 14">
            <a:extLst>
              <a:ext uri="{FF2B5EF4-FFF2-40B4-BE49-F238E27FC236}">
                <a16:creationId xmlns:a16="http://schemas.microsoft.com/office/drawing/2014/main" id="{87DB1BB5-0489-D03A-64A8-24381393813A}"/>
              </a:ext>
            </a:extLst>
          </p:cNvPr>
          <p:cNvSpPr/>
          <p:nvPr/>
        </p:nvSpPr>
        <p:spPr>
          <a:xfrm>
            <a:off x="9122664" y="2788920"/>
            <a:ext cx="2002536" cy="167640"/>
          </a:xfrm>
          <a:prstGeom prst="rect">
            <a:avLst/>
          </a:prstGeom>
          <a:solidFill>
            <a:srgbClr val="FFFFFF"/>
          </a:solidFill>
        </p:spPr>
        <p:txBody>
          <a:bodyPr wrap="none" lIns="0" tIns="0" rIns="0" bIns="0">
            <a:noAutofit/>
          </a:bodyPr>
          <a:lstStyle/>
          <a:p>
            <a:pPr indent="0"/>
            <a:r>
              <a:rPr lang="en-US" sz="1200" dirty="0">
                <a:solidFill>
                  <a:srgbClr val="595959"/>
                </a:solidFill>
                <a:latin typeface="Arial"/>
              </a:rPr>
              <a:t>US all-in cost to Europe</a:t>
            </a:r>
          </a:p>
        </p:txBody>
      </p:sp>
      <p:sp>
        <p:nvSpPr>
          <p:cNvPr id="22" name="矩形 21">
            <a:extLst>
              <a:ext uri="{FF2B5EF4-FFF2-40B4-BE49-F238E27FC236}">
                <a16:creationId xmlns:a16="http://schemas.microsoft.com/office/drawing/2014/main" id="{4792E8A3-D5A1-C1EC-2E4A-1F0E8EADC3BC}"/>
              </a:ext>
            </a:extLst>
          </p:cNvPr>
          <p:cNvSpPr/>
          <p:nvPr/>
        </p:nvSpPr>
        <p:spPr>
          <a:xfrm rot="18854208">
            <a:off x="4240547" y="6311567"/>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Sep-22</a:t>
            </a:r>
          </a:p>
        </p:txBody>
      </p:sp>
      <p:sp>
        <p:nvSpPr>
          <p:cNvPr id="24" name="矩形 23">
            <a:extLst>
              <a:ext uri="{FF2B5EF4-FFF2-40B4-BE49-F238E27FC236}">
                <a16:creationId xmlns:a16="http://schemas.microsoft.com/office/drawing/2014/main" id="{616E7C9B-156A-A909-A69A-6BBC3ABB7792}"/>
              </a:ext>
            </a:extLst>
          </p:cNvPr>
          <p:cNvSpPr/>
          <p:nvPr/>
        </p:nvSpPr>
        <p:spPr>
          <a:xfrm rot="18854208">
            <a:off x="4590464" y="6291475"/>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Nov-22</a:t>
            </a:r>
          </a:p>
        </p:txBody>
      </p:sp>
      <p:sp>
        <p:nvSpPr>
          <p:cNvPr id="25" name="矩形 24">
            <a:extLst>
              <a:ext uri="{FF2B5EF4-FFF2-40B4-BE49-F238E27FC236}">
                <a16:creationId xmlns:a16="http://schemas.microsoft.com/office/drawing/2014/main" id="{7A632C63-2DF2-F00C-4CA2-A1D73F491084}"/>
              </a:ext>
            </a:extLst>
          </p:cNvPr>
          <p:cNvSpPr/>
          <p:nvPr/>
        </p:nvSpPr>
        <p:spPr>
          <a:xfrm rot="18854208">
            <a:off x="4969418" y="6272529"/>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Jan-23</a:t>
            </a:r>
          </a:p>
        </p:txBody>
      </p:sp>
      <p:sp>
        <p:nvSpPr>
          <p:cNvPr id="26" name="矩形 25">
            <a:extLst>
              <a:ext uri="{FF2B5EF4-FFF2-40B4-BE49-F238E27FC236}">
                <a16:creationId xmlns:a16="http://schemas.microsoft.com/office/drawing/2014/main" id="{8AD9A5E2-8CE4-74B5-6D73-6259D637B73C}"/>
              </a:ext>
            </a:extLst>
          </p:cNvPr>
          <p:cNvSpPr/>
          <p:nvPr/>
        </p:nvSpPr>
        <p:spPr>
          <a:xfrm rot="18854208">
            <a:off x="5335355" y="6272529"/>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Mar-23</a:t>
            </a:r>
          </a:p>
        </p:txBody>
      </p:sp>
      <p:sp>
        <p:nvSpPr>
          <p:cNvPr id="27" name="矩形 26">
            <a:extLst>
              <a:ext uri="{FF2B5EF4-FFF2-40B4-BE49-F238E27FC236}">
                <a16:creationId xmlns:a16="http://schemas.microsoft.com/office/drawing/2014/main" id="{1EC6332B-949C-D1A6-4178-B88028D77849}"/>
              </a:ext>
            </a:extLst>
          </p:cNvPr>
          <p:cNvSpPr/>
          <p:nvPr/>
        </p:nvSpPr>
        <p:spPr>
          <a:xfrm rot="18854208">
            <a:off x="5662762" y="6311567"/>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May-23</a:t>
            </a:r>
          </a:p>
        </p:txBody>
      </p:sp>
      <p:sp>
        <p:nvSpPr>
          <p:cNvPr id="28" name="矩形 27">
            <a:extLst>
              <a:ext uri="{FF2B5EF4-FFF2-40B4-BE49-F238E27FC236}">
                <a16:creationId xmlns:a16="http://schemas.microsoft.com/office/drawing/2014/main" id="{4F294B63-3E13-979D-586A-59597A432321}"/>
              </a:ext>
            </a:extLst>
          </p:cNvPr>
          <p:cNvSpPr/>
          <p:nvPr/>
        </p:nvSpPr>
        <p:spPr>
          <a:xfrm rot="18854208">
            <a:off x="6005033" y="6321613"/>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Jul-23</a:t>
            </a:r>
          </a:p>
        </p:txBody>
      </p:sp>
      <p:sp>
        <p:nvSpPr>
          <p:cNvPr id="39" name="矩形 38">
            <a:extLst>
              <a:ext uri="{FF2B5EF4-FFF2-40B4-BE49-F238E27FC236}">
                <a16:creationId xmlns:a16="http://schemas.microsoft.com/office/drawing/2014/main" id="{210E8795-D7A3-C231-F17D-0772BBB293AA}"/>
              </a:ext>
            </a:extLst>
          </p:cNvPr>
          <p:cNvSpPr/>
          <p:nvPr/>
        </p:nvSpPr>
        <p:spPr>
          <a:xfrm rot="18854208">
            <a:off x="6388971" y="6291475"/>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Sep-23</a:t>
            </a:r>
          </a:p>
        </p:txBody>
      </p:sp>
      <p:sp>
        <p:nvSpPr>
          <p:cNvPr id="40" name="矩形 39">
            <a:extLst>
              <a:ext uri="{FF2B5EF4-FFF2-40B4-BE49-F238E27FC236}">
                <a16:creationId xmlns:a16="http://schemas.microsoft.com/office/drawing/2014/main" id="{3CA6C02A-1EBD-E993-CE9D-0C885176C12A}"/>
              </a:ext>
            </a:extLst>
          </p:cNvPr>
          <p:cNvSpPr/>
          <p:nvPr/>
        </p:nvSpPr>
        <p:spPr>
          <a:xfrm rot="18854208">
            <a:off x="6811093" y="6272529"/>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Nov-23</a:t>
            </a:r>
          </a:p>
        </p:txBody>
      </p:sp>
      <p:sp>
        <p:nvSpPr>
          <p:cNvPr id="41" name="矩形 40">
            <a:extLst>
              <a:ext uri="{FF2B5EF4-FFF2-40B4-BE49-F238E27FC236}">
                <a16:creationId xmlns:a16="http://schemas.microsoft.com/office/drawing/2014/main" id="{58A215A2-D335-00CB-FC6E-E4501274D5A4}"/>
              </a:ext>
            </a:extLst>
          </p:cNvPr>
          <p:cNvSpPr/>
          <p:nvPr/>
        </p:nvSpPr>
        <p:spPr>
          <a:xfrm rot="18854208">
            <a:off x="6775568" y="6261717"/>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Nov-23</a:t>
            </a:r>
          </a:p>
        </p:txBody>
      </p:sp>
      <p:sp>
        <p:nvSpPr>
          <p:cNvPr id="42" name="矩形 41">
            <a:extLst>
              <a:ext uri="{FF2B5EF4-FFF2-40B4-BE49-F238E27FC236}">
                <a16:creationId xmlns:a16="http://schemas.microsoft.com/office/drawing/2014/main" id="{03C9CE18-3DBD-22E0-5C6B-BF33FD8B1E5A}"/>
              </a:ext>
            </a:extLst>
          </p:cNvPr>
          <p:cNvSpPr/>
          <p:nvPr/>
        </p:nvSpPr>
        <p:spPr>
          <a:xfrm rot="18854208">
            <a:off x="6723748" y="6291476"/>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Nov-23</a:t>
            </a:r>
          </a:p>
        </p:txBody>
      </p:sp>
      <p:sp>
        <p:nvSpPr>
          <p:cNvPr id="43" name="矩形 42">
            <a:extLst>
              <a:ext uri="{FF2B5EF4-FFF2-40B4-BE49-F238E27FC236}">
                <a16:creationId xmlns:a16="http://schemas.microsoft.com/office/drawing/2014/main" id="{3CB44FB2-DD15-0485-9F8F-A83923CFAB29}"/>
              </a:ext>
            </a:extLst>
          </p:cNvPr>
          <p:cNvSpPr/>
          <p:nvPr/>
        </p:nvSpPr>
        <p:spPr>
          <a:xfrm rot="18854208">
            <a:off x="7136823" y="6280664"/>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Jan-24</a:t>
            </a:r>
          </a:p>
        </p:txBody>
      </p:sp>
      <p:sp>
        <p:nvSpPr>
          <p:cNvPr id="44" name="矩形 43">
            <a:extLst>
              <a:ext uri="{FF2B5EF4-FFF2-40B4-BE49-F238E27FC236}">
                <a16:creationId xmlns:a16="http://schemas.microsoft.com/office/drawing/2014/main" id="{C3254FEC-5D48-DF4B-4647-59930C929903}"/>
              </a:ext>
            </a:extLst>
          </p:cNvPr>
          <p:cNvSpPr/>
          <p:nvPr/>
        </p:nvSpPr>
        <p:spPr>
          <a:xfrm rot="18854208">
            <a:off x="7113101" y="6272621"/>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Jan-24</a:t>
            </a:r>
          </a:p>
        </p:txBody>
      </p:sp>
      <p:sp>
        <p:nvSpPr>
          <p:cNvPr id="45" name="矩形 44">
            <a:extLst>
              <a:ext uri="{FF2B5EF4-FFF2-40B4-BE49-F238E27FC236}">
                <a16:creationId xmlns:a16="http://schemas.microsoft.com/office/drawing/2014/main" id="{D115C932-8E7A-3024-A62B-492FCC11015E}"/>
              </a:ext>
            </a:extLst>
          </p:cNvPr>
          <p:cNvSpPr/>
          <p:nvPr/>
        </p:nvSpPr>
        <p:spPr>
          <a:xfrm rot="18854208">
            <a:off x="7464230" y="6280664"/>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Mar-24</a:t>
            </a:r>
          </a:p>
        </p:txBody>
      </p:sp>
      <p:sp>
        <p:nvSpPr>
          <p:cNvPr id="46" name="矩形 45">
            <a:extLst>
              <a:ext uri="{FF2B5EF4-FFF2-40B4-BE49-F238E27FC236}">
                <a16:creationId xmlns:a16="http://schemas.microsoft.com/office/drawing/2014/main" id="{D2E96030-D5A5-5B04-FF14-B15714865508}"/>
              </a:ext>
            </a:extLst>
          </p:cNvPr>
          <p:cNvSpPr/>
          <p:nvPr/>
        </p:nvSpPr>
        <p:spPr>
          <a:xfrm rot="18854208">
            <a:off x="7823077" y="6293539"/>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May-24</a:t>
            </a:r>
          </a:p>
        </p:txBody>
      </p:sp>
      <p:sp>
        <p:nvSpPr>
          <p:cNvPr id="47" name="矩形 46">
            <a:extLst>
              <a:ext uri="{FF2B5EF4-FFF2-40B4-BE49-F238E27FC236}">
                <a16:creationId xmlns:a16="http://schemas.microsoft.com/office/drawing/2014/main" id="{2C94DFF9-E77D-71BF-8237-93D374A8F805}"/>
              </a:ext>
            </a:extLst>
          </p:cNvPr>
          <p:cNvSpPr/>
          <p:nvPr/>
        </p:nvSpPr>
        <p:spPr>
          <a:xfrm rot="18854208">
            <a:off x="8242319" y="6242244"/>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Jul-24</a:t>
            </a:r>
          </a:p>
        </p:txBody>
      </p:sp>
      <p:sp>
        <p:nvSpPr>
          <p:cNvPr id="48" name="矩形 47">
            <a:extLst>
              <a:ext uri="{FF2B5EF4-FFF2-40B4-BE49-F238E27FC236}">
                <a16:creationId xmlns:a16="http://schemas.microsoft.com/office/drawing/2014/main" id="{799C4BFD-599E-01CF-D0EF-94F2A51CC5DF}"/>
              </a:ext>
            </a:extLst>
          </p:cNvPr>
          <p:cNvSpPr/>
          <p:nvPr/>
        </p:nvSpPr>
        <p:spPr>
          <a:xfrm rot="18854208">
            <a:off x="8529898" y="6272530"/>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Sep-24</a:t>
            </a:r>
          </a:p>
        </p:txBody>
      </p:sp>
      <p:sp>
        <p:nvSpPr>
          <p:cNvPr id="49" name="矩形 48">
            <a:extLst>
              <a:ext uri="{FF2B5EF4-FFF2-40B4-BE49-F238E27FC236}">
                <a16:creationId xmlns:a16="http://schemas.microsoft.com/office/drawing/2014/main" id="{93C33789-D457-E2C1-C6FA-76BCFA7C479A}"/>
              </a:ext>
            </a:extLst>
          </p:cNvPr>
          <p:cNvSpPr/>
          <p:nvPr/>
        </p:nvSpPr>
        <p:spPr>
          <a:xfrm rot="18854208">
            <a:off x="8883781" y="6280664"/>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Nov-24</a:t>
            </a:r>
          </a:p>
        </p:txBody>
      </p:sp>
      <p:sp>
        <p:nvSpPr>
          <p:cNvPr id="50" name="矩形 49">
            <a:extLst>
              <a:ext uri="{FF2B5EF4-FFF2-40B4-BE49-F238E27FC236}">
                <a16:creationId xmlns:a16="http://schemas.microsoft.com/office/drawing/2014/main" id="{B4B6F83D-362A-0E95-6DA6-496AEF62DD4B}"/>
              </a:ext>
            </a:extLst>
          </p:cNvPr>
          <p:cNvSpPr/>
          <p:nvPr/>
        </p:nvSpPr>
        <p:spPr>
          <a:xfrm rot="18854208">
            <a:off x="9284499" y="6261717"/>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Jan-25</a:t>
            </a:r>
          </a:p>
        </p:txBody>
      </p:sp>
      <p:sp>
        <p:nvSpPr>
          <p:cNvPr id="52" name="矩形 51">
            <a:extLst>
              <a:ext uri="{FF2B5EF4-FFF2-40B4-BE49-F238E27FC236}">
                <a16:creationId xmlns:a16="http://schemas.microsoft.com/office/drawing/2014/main" id="{5846FC8C-7E53-7C82-A18B-319D046C6784}"/>
              </a:ext>
            </a:extLst>
          </p:cNvPr>
          <p:cNvSpPr/>
          <p:nvPr/>
        </p:nvSpPr>
        <p:spPr>
          <a:xfrm rot="18854208">
            <a:off x="9631680" y="6300904"/>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Mar-25</a:t>
            </a:r>
          </a:p>
        </p:txBody>
      </p:sp>
      <p:sp>
        <p:nvSpPr>
          <p:cNvPr id="53" name="矩形 52">
            <a:extLst>
              <a:ext uri="{FF2B5EF4-FFF2-40B4-BE49-F238E27FC236}">
                <a16:creationId xmlns:a16="http://schemas.microsoft.com/office/drawing/2014/main" id="{C658DB3D-D114-FF71-D288-5C966225A4D1}"/>
              </a:ext>
            </a:extLst>
          </p:cNvPr>
          <p:cNvSpPr/>
          <p:nvPr/>
        </p:nvSpPr>
        <p:spPr>
          <a:xfrm rot="18854208">
            <a:off x="9979180" y="6311566"/>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May-25</a:t>
            </a:r>
          </a:p>
        </p:txBody>
      </p:sp>
      <p:sp>
        <p:nvSpPr>
          <p:cNvPr id="54" name="矩形 53">
            <a:extLst>
              <a:ext uri="{FF2B5EF4-FFF2-40B4-BE49-F238E27FC236}">
                <a16:creationId xmlns:a16="http://schemas.microsoft.com/office/drawing/2014/main" id="{87006581-4127-F3DE-F1E2-B8069F889DF3}"/>
              </a:ext>
            </a:extLst>
          </p:cNvPr>
          <p:cNvSpPr/>
          <p:nvPr/>
        </p:nvSpPr>
        <p:spPr>
          <a:xfrm rot="18854208">
            <a:off x="10397305" y="6222338"/>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Jul-25</a:t>
            </a:r>
          </a:p>
        </p:txBody>
      </p:sp>
      <p:sp>
        <p:nvSpPr>
          <p:cNvPr id="55" name="矩形 54">
            <a:extLst>
              <a:ext uri="{FF2B5EF4-FFF2-40B4-BE49-F238E27FC236}">
                <a16:creationId xmlns:a16="http://schemas.microsoft.com/office/drawing/2014/main" id="{C1AEDCED-8765-D6D0-216B-477AEACBC9A7}"/>
              </a:ext>
            </a:extLst>
          </p:cNvPr>
          <p:cNvSpPr/>
          <p:nvPr/>
        </p:nvSpPr>
        <p:spPr>
          <a:xfrm rot="18854208">
            <a:off x="10703984" y="6299282"/>
            <a:ext cx="649224" cy="224124"/>
          </a:xfrm>
          <a:prstGeom prst="rect">
            <a:avLst/>
          </a:prstGeom>
          <a:solidFill>
            <a:schemeClr val="bg1"/>
          </a:solidFill>
        </p:spPr>
        <p:txBody>
          <a:bodyPr wrap="none" lIns="0" tIns="0" rIns="0" bIns="0">
            <a:noAutofit/>
          </a:bodyPr>
          <a:lstStyle/>
          <a:p>
            <a:pPr indent="0"/>
            <a:r>
              <a:rPr lang="en-US" sz="1200" dirty="0">
                <a:solidFill>
                  <a:srgbClr val="595959"/>
                </a:solidFill>
                <a:latin typeface="Arial"/>
              </a:rPr>
              <a:t>Sep-25</a:t>
            </a:r>
          </a:p>
        </p:txBody>
      </p:sp>
    </p:spTree>
    <p:extLst>
      <p:ext uri="{BB962C8B-B14F-4D97-AF65-F5344CB8AC3E}">
        <p14:creationId xmlns:p14="http://schemas.microsoft.com/office/powerpoint/2010/main" val="311559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16</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Major Upcoming Gas and LNG Projects Under Development </a:t>
            </a:r>
          </a:p>
          <a:p>
            <a:pPr lvl="0"/>
            <a:r>
              <a:rPr lang="en-US" sz="900" dirty="0">
                <a:solidFill>
                  <a:srgbClr val="000000"/>
                </a:solidFill>
                <a:latin typeface="Georgia" panose="02040502050405020303" pitchFamily="18" charset="0"/>
                <a:ea typeface="Source Sans Pro SemiBold" panose="020B0603030403020204" pitchFamily="34" charset="0"/>
              </a:rPr>
              <a:t>(as of September 2022)</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No Shortage Of Major Upcoming LNG And Gas Projects Under Development Across The World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addition to liquefaction terminals coming on board – which is the primary constraint to shipping more LNG gas – there are several major gas projects currently under development across the world. The discovery of sizable new gas reserves and the development of new productive gas fields ensures that future supply of gas will continue to increase. </a:t>
            </a:r>
          </a:p>
          <a:p>
            <a:r>
              <a:rPr lang="en-US" dirty="0"/>
              <a:t>Prior to the commercialization of LNG markets, gas was – and in some ways still remains – a highly localized market whose primary constraint is physical delivery. Thus, as LNG infrastructure continues to be built out, gas supplies should become increasingly well distributed across the world, alleviating inequality and geographic disparity in pricing. </a:t>
            </a:r>
          </a:p>
          <a:p>
            <a:r>
              <a:rPr lang="en-US" dirty="0"/>
              <a:t>The new gas development projects shown on this map do not even include potential expansion or continuity of existing gas fields – such as, very prominently, the Groningen gas field in the Netherlands which is scheduled to be shut down by 2024 despite retaining significant gas reserves. </a:t>
            </a:r>
          </a:p>
        </p:txBody>
      </p:sp>
      <p:graphicFrame>
        <p:nvGraphicFramePr>
          <p:cNvPr id="13" name="Object 12">
            <a:extLst>
              <a:ext uri="{FF2B5EF4-FFF2-40B4-BE49-F238E27FC236}">
                <a16:creationId xmlns:a16="http://schemas.microsoft.com/office/drawing/2014/main" id="{AEA788F4-EE7F-F1AD-FCA5-393C3ED78113}"/>
              </a:ext>
            </a:extLst>
          </p:cNvPr>
          <p:cNvGraphicFramePr>
            <a:graphicFrameLocks noChangeAspect="1"/>
          </p:cNvGraphicFramePr>
          <p:nvPr>
            <p:extLst>
              <p:ext uri="{D42A27DB-BD31-4B8C-83A1-F6EECF244321}">
                <p14:modId xmlns:p14="http://schemas.microsoft.com/office/powerpoint/2010/main" val="3790451552"/>
              </p:ext>
            </p:extLst>
          </p:nvPr>
        </p:nvGraphicFramePr>
        <p:xfrm>
          <a:off x="3836289" y="2194782"/>
          <a:ext cx="7818933" cy="4612893"/>
        </p:xfrm>
        <a:graphic>
          <a:graphicData uri="http://schemas.openxmlformats.org/presentationml/2006/ole">
            <mc:AlternateContent xmlns:mc="http://schemas.openxmlformats.org/markup-compatibility/2006">
              <mc:Choice xmlns:v="urn:schemas-microsoft-com:vml" Requires="v">
                <p:oleObj name="Bitmap Image" r:id="rId2" imgW="7182000" imgH="4236840" progId="PBrush">
                  <p:embed/>
                </p:oleObj>
              </mc:Choice>
              <mc:Fallback>
                <p:oleObj name="Bitmap Image" r:id="rId2" imgW="7182000" imgH="4236840" progId="PBrush">
                  <p:embed/>
                  <p:pic>
                    <p:nvPicPr>
                      <p:cNvPr id="6" name="Object 5">
                        <a:extLst>
                          <a:ext uri="{FF2B5EF4-FFF2-40B4-BE49-F238E27FC236}">
                            <a16:creationId xmlns:a16="http://schemas.microsoft.com/office/drawing/2014/main" id="{133697D9-4984-1D17-C320-5D3CB8D86B1B}"/>
                          </a:ext>
                        </a:extLst>
                      </p:cNvPr>
                      <p:cNvPicPr/>
                      <p:nvPr/>
                    </p:nvPicPr>
                    <p:blipFill>
                      <a:blip r:embed="rId3"/>
                      <a:stretch>
                        <a:fillRect/>
                      </a:stretch>
                    </p:blipFill>
                    <p:spPr>
                      <a:xfrm>
                        <a:off x="3836289" y="2194782"/>
                        <a:ext cx="7818933" cy="4612893"/>
                      </a:xfrm>
                      <a:prstGeom prst="rect">
                        <a:avLst/>
                      </a:prstGeom>
                    </p:spPr>
                  </p:pic>
                </p:oleObj>
              </mc:Fallback>
            </mc:AlternateContent>
          </a:graphicData>
        </a:graphic>
      </p:graphicFrame>
      <p:sp>
        <p:nvSpPr>
          <p:cNvPr id="18" name="Content Placeholder 3">
            <a:extLst>
              <a:ext uri="{FF2B5EF4-FFF2-40B4-BE49-F238E27FC236}">
                <a16:creationId xmlns:a16="http://schemas.microsoft.com/office/drawing/2014/main" id="{08082F88-927B-86A8-5882-0D5B4155FD4B}"/>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3" name="矩形 2">
            <a:extLst>
              <a:ext uri="{FF2B5EF4-FFF2-40B4-BE49-F238E27FC236}">
                <a16:creationId xmlns:a16="http://schemas.microsoft.com/office/drawing/2014/main" id="{5DC1740D-13DC-D7F1-6353-29AD39F7C67A}"/>
              </a:ext>
            </a:extLst>
          </p:cNvPr>
          <p:cNvSpPr/>
          <p:nvPr/>
        </p:nvSpPr>
        <p:spPr>
          <a:xfrm>
            <a:off x="8382000" y="2203704"/>
            <a:ext cx="798576" cy="121920"/>
          </a:xfrm>
          <a:prstGeom prst="rect">
            <a:avLst/>
          </a:prstGeom>
          <a:solidFill>
            <a:srgbClr val="FFFFFF"/>
          </a:solidFill>
        </p:spPr>
        <p:txBody>
          <a:bodyPr wrap="none" lIns="0" tIns="0" rIns="0" bIns="0">
            <a:noAutofit/>
          </a:bodyPr>
          <a:lstStyle/>
          <a:p>
            <a:pPr indent="0" algn="ctr"/>
            <a:r>
              <a:rPr lang="en-US" sz="600" dirty="0">
                <a:solidFill>
                  <a:srgbClr val="595959"/>
                </a:solidFill>
                <a:latin typeface="Arial"/>
              </a:rPr>
              <a:t>Unconventional Gas</a:t>
            </a:r>
          </a:p>
        </p:txBody>
      </p:sp>
      <p:sp>
        <p:nvSpPr>
          <p:cNvPr id="4" name="矩形 3">
            <a:extLst>
              <a:ext uri="{FF2B5EF4-FFF2-40B4-BE49-F238E27FC236}">
                <a16:creationId xmlns:a16="http://schemas.microsoft.com/office/drawing/2014/main" id="{08025E08-6E43-925C-F806-A39A6E19C6BC}"/>
              </a:ext>
            </a:extLst>
          </p:cNvPr>
          <p:cNvSpPr/>
          <p:nvPr/>
        </p:nvSpPr>
        <p:spPr>
          <a:xfrm>
            <a:off x="6781800" y="2203704"/>
            <a:ext cx="176784" cy="97536"/>
          </a:xfrm>
          <a:prstGeom prst="rect">
            <a:avLst/>
          </a:prstGeom>
          <a:solidFill>
            <a:srgbClr val="FFFFFF"/>
          </a:solidFill>
        </p:spPr>
        <p:txBody>
          <a:bodyPr wrap="none" lIns="0" tIns="0" rIns="0" bIns="0">
            <a:noAutofit/>
          </a:bodyPr>
          <a:lstStyle/>
          <a:p>
            <a:pPr indent="0"/>
            <a:r>
              <a:rPr lang="en-US" sz="600" dirty="0">
                <a:solidFill>
                  <a:srgbClr val="595959"/>
                </a:solidFill>
                <a:latin typeface="Arial"/>
              </a:rPr>
              <a:t>LNG</a:t>
            </a:r>
          </a:p>
        </p:txBody>
      </p:sp>
      <p:sp>
        <p:nvSpPr>
          <p:cNvPr id="6" name="矩形 5">
            <a:extLst>
              <a:ext uri="{FF2B5EF4-FFF2-40B4-BE49-F238E27FC236}">
                <a16:creationId xmlns:a16="http://schemas.microsoft.com/office/drawing/2014/main" id="{20D9452E-194D-F50A-515A-56D3FE85DD7E}"/>
              </a:ext>
            </a:extLst>
          </p:cNvPr>
          <p:cNvSpPr/>
          <p:nvPr/>
        </p:nvSpPr>
        <p:spPr>
          <a:xfrm>
            <a:off x="5068824" y="2203704"/>
            <a:ext cx="167640" cy="112776"/>
          </a:xfrm>
          <a:prstGeom prst="rect">
            <a:avLst/>
          </a:prstGeom>
          <a:solidFill>
            <a:srgbClr val="FFFFFF"/>
          </a:solidFill>
        </p:spPr>
        <p:txBody>
          <a:bodyPr wrap="none" lIns="0" tIns="0" rIns="0" bIns="0">
            <a:noAutofit/>
          </a:bodyPr>
          <a:lstStyle/>
          <a:p>
            <a:pPr indent="0"/>
            <a:r>
              <a:rPr lang="en-US" sz="600" dirty="0">
                <a:solidFill>
                  <a:srgbClr val="595959"/>
                </a:solidFill>
                <a:latin typeface="Arial"/>
              </a:rPr>
              <a:t>Gas</a:t>
            </a:r>
          </a:p>
        </p:txBody>
      </p:sp>
    </p:spTree>
    <p:extLst>
      <p:ext uri="{BB962C8B-B14F-4D97-AF65-F5344CB8AC3E}">
        <p14:creationId xmlns:p14="http://schemas.microsoft.com/office/powerpoint/2010/main" val="243494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F6A920E-D6A3-081B-4C2A-5486EFC1CD18}"/>
              </a:ext>
            </a:extLst>
          </p:cNvPr>
          <p:cNvPicPr>
            <a:picLocks noChangeAspect="1"/>
          </p:cNvPicPr>
          <p:nvPr/>
        </p:nvPicPr>
        <p:blipFill>
          <a:blip r:embed="rId2"/>
          <a:stretch>
            <a:fillRect/>
          </a:stretch>
        </p:blipFill>
        <p:spPr>
          <a:xfrm>
            <a:off x="3803904" y="2194560"/>
            <a:ext cx="7290816" cy="4632960"/>
          </a:xfrm>
          <a:prstGeom prst="rect">
            <a:avLst/>
          </a:prstGeom>
        </p:spPr>
      </p:pic>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17</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258431"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LNG Import Terminals, Domestic Liquefaction Plants and Major Gas Pipelines in China  </a:t>
            </a:r>
          </a:p>
          <a:p>
            <a:pPr lvl="0"/>
            <a:r>
              <a:rPr lang="en-US" sz="900" dirty="0">
                <a:solidFill>
                  <a:srgbClr val="000000"/>
                </a:solidFill>
                <a:latin typeface="Georgia" panose="02040502050405020303" pitchFamily="18" charset="0"/>
                <a:ea typeface="Source Sans Pro SemiBold" panose="020B0603030403020204" pitchFamily="34" charset="0"/>
              </a:rPr>
              <a:t>(as of 2022)</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China Moving Away From Global LNG And Towards Secure Domestic Piped Gas From Xinjiang And Central Asia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Europe has also benefitted from decreased LNG demand from Asia, most prominently from China. While partially a reflection of the Chinese economic slowdown this year and partially a reflection of increased Chinese reliance on coal and alternative energy sources this year, China stands to buy significantly less LNG from global markets moving forward since China is focused on securing cheap piped gas from domestic sources in Xinjiang as well as from Central Asian countries. The build-out of piped gas infrastructure through pipelines and upstream technology was a central piece of China’s One Belt One Road investments across Central Asia, and China generally prefers to diversify its energy sourcing so as to not be completely reliant on the whims of global LNG market pricing or geopolitical competitors. </a:t>
            </a:r>
          </a:p>
          <a:p>
            <a:r>
              <a:rPr lang="en-US" dirty="0"/>
              <a:t>China’s structural move away from global LNG reliance and towards more domestic production and piped gas from Central Asia will continue to free up supplies in the LNG market moving forward, loosening up market tightness and ensuring more LNG will make its way to Europe in the years ahead. </a:t>
            </a:r>
          </a:p>
        </p:txBody>
      </p:sp>
      <p:sp>
        <p:nvSpPr>
          <p:cNvPr id="11" name="Oval 10">
            <a:extLst>
              <a:ext uri="{FF2B5EF4-FFF2-40B4-BE49-F238E27FC236}">
                <a16:creationId xmlns:a16="http://schemas.microsoft.com/office/drawing/2014/main" id="{178378F9-C265-4FCF-3987-F69E27E1EF39}"/>
              </a:ext>
            </a:extLst>
          </p:cNvPr>
          <p:cNvSpPr/>
          <p:nvPr/>
        </p:nvSpPr>
        <p:spPr>
          <a:xfrm rot="18164744">
            <a:off x="5756189" y="2184548"/>
            <a:ext cx="1812527" cy="4285575"/>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E37303"/>
              </a:solidFill>
            </a:endParaRPr>
          </a:p>
        </p:txBody>
      </p:sp>
      <p:sp>
        <p:nvSpPr>
          <p:cNvPr id="12" name="Chart Title">
            <a:extLst>
              <a:ext uri="{FF2B5EF4-FFF2-40B4-BE49-F238E27FC236}">
                <a16:creationId xmlns:a16="http://schemas.microsoft.com/office/drawing/2014/main" id="{258F05DA-B541-3BD0-07A2-9EE0C6D627B2}"/>
              </a:ext>
            </a:extLst>
          </p:cNvPr>
          <p:cNvSpPr txBox="1"/>
          <p:nvPr/>
        </p:nvSpPr>
        <p:spPr>
          <a:xfrm>
            <a:off x="6252065" y="2178975"/>
            <a:ext cx="2631441" cy="709005"/>
          </a:xfrm>
          <a:prstGeom prst="rect">
            <a:avLst/>
          </a:prstGeom>
          <a:solidFill>
            <a:schemeClr val="bg1">
              <a:alpha val="0"/>
            </a:schemeClr>
          </a:solidFill>
        </p:spPr>
        <p:txBody>
          <a:bodyPr wrap="square" lIns="0" tIns="0" rIns="0" bIns="0" rtlCol="0" anchor="t">
            <a:noAutofit/>
          </a:bodyPr>
          <a:lstStyle/>
          <a:p>
            <a:pPr lvl="0"/>
            <a:r>
              <a:rPr lang="en-US" sz="1200" b="1" dirty="0">
                <a:solidFill>
                  <a:srgbClr val="E37303"/>
                </a:solidFill>
                <a:latin typeface="Georgia" panose="02040502050405020303" pitchFamily="18" charset="0"/>
                <a:ea typeface="Source Sans Pro SemiBold" panose="020B0603030403020204" pitchFamily="34" charset="0"/>
              </a:rPr>
              <a:t>China leaning away from LNG and into cheap, secure piped gas from Xinjiang and Central Asia, freeing up more LNG for Europe </a:t>
            </a:r>
          </a:p>
        </p:txBody>
      </p:sp>
      <p:sp>
        <p:nvSpPr>
          <p:cNvPr id="14" name="Content Placeholder 3">
            <a:extLst>
              <a:ext uri="{FF2B5EF4-FFF2-40B4-BE49-F238E27FC236}">
                <a16:creationId xmlns:a16="http://schemas.microsoft.com/office/drawing/2014/main" id="{DC7661C8-C148-6DDC-33A2-6F40B333EF45}"/>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4" name="矩形 3">
            <a:extLst>
              <a:ext uri="{FF2B5EF4-FFF2-40B4-BE49-F238E27FC236}">
                <a16:creationId xmlns:a16="http://schemas.microsoft.com/office/drawing/2014/main" id="{8F9A00D9-0A93-FD7D-6EEB-24884C9B0FB6}"/>
              </a:ext>
            </a:extLst>
          </p:cNvPr>
          <p:cNvSpPr/>
          <p:nvPr/>
        </p:nvSpPr>
        <p:spPr>
          <a:xfrm>
            <a:off x="9707880" y="2377440"/>
            <a:ext cx="335280" cy="137160"/>
          </a:xfrm>
          <a:prstGeom prst="rect">
            <a:avLst/>
          </a:prstGeom>
          <a:solidFill>
            <a:srgbClr val="FFFFFF"/>
          </a:solidFill>
        </p:spPr>
        <p:txBody>
          <a:bodyPr wrap="none" lIns="0" tIns="0" rIns="0" bIns="0">
            <a:noAutofit/>
          </a:bodyPr>
          <a:lstStyle/>
          <a:p>
            <a:pPr indent="0"/>
            <a:r>
              <a:rPr lang="en-US" sz="600">
                <a:solidFill>
                  <a:srgbClr val="251E26"/>
                </a:solidFill>
                <a:latin typeface="Arial"/>
              </a:rPr>
              <a:t>Russia</a:t>
            </a:r>
          </a:p>
        </p:txBody>
      </p:sp>
      <p:sp>
        <p:nvSpPr>
          <p:cNvPr id="6" name="矩形 5">
            <a:extLst>
              <a:ext uri="{FF2B5EF4-FFF2-40B4-BE49-F238E27FC236}">
                <a16:creationId xmlns:a16="http://schemas.microsoft.com/office/drawing/2014/main" id="{66170B8C-1AD6-FF1A-13B9-4EDA2AF45E66}"/>
              </a:ext>
            </a:extLst>
          </p:cNvPr>
          <p:cNvSpPr/>
          <p:nvPr/>
        </p:nvSpPr>
        <p:spPr>
          <a:xfrm>
            <a:off x="4968240" y="3124200"/>
            <a:ext cx="329184" cy="228600"/>
          </a:xfrm>
          <a:prstGeom prst="rect">
            <a:avLst/>
          </a:prstGeom>
          <a:solidFill>
            <a:srgbClr val="FFFFFF"/>
          </a:solidFill>
        </p:spPr>
        <p:txBody>
          <a:bodyPr lIns="0" tIns="0" rIns="0" bIns="0">
            <a:noAutofit/>
          </a:bodyPr>
          <a:lstStyle/>
          <a:p>
            <a:pPr indent="0" algn="ctr">
              <a:lnSpc>
                <a:spcPct val="111000"/>
              </a:lnSpc>
            </a:pPr>
            <a:r>
              <a:rPr lang="en-US" sz="600">
                <a:solidFill>
                  <a:srgbClr val="181817"/>
                </a:solidFill>
                <a:latin typeface="Arial"/>
              </a:rPr>
              <a:t>Central Asia</a:t>
            </a:r>
          </a:p>
        </p:txBody>
      </p:sp>
      <p:sp>
        <p:nvSpPr>
          <p:cNvPr id="7" name="矩形 6">
            <a:extLst>
              <a:ext uri="{FF2B5EF4-FFF2-40B4-BE49-F238E27FC236}">
                <a16:creationId xmlns:a16="http://schemas.microsoft.com/office/drawing/2014/main" id="{ACA71643-DE10-506D-1F3C-9D8DC5C5CE0C}"/>
              </a:ext>
            </a:extLst>
          </p:cNvPr>
          <p:cNvSpPr/>
          <p:nvPr/>
        </p:nvSpPr>
        <p:spPr>
          <a:xfrm>
            <a:off x="4986528" y="5510784"/>
            <a:ext cx="569976" cy="128016"/>
          </a:xfrm>
          <a:prstGeom prst="rect">
            <a:avLst/>
          </a:prstGeom>
          <a:solidFill>
            <a:srgbClr val="FFFFFF"/>
          </a:solidFill>
        </p:spPr>
        <p:txBody>
          <a:bodyPr wrap="none" lIns="0" tIns="0" rIns="0" bIns="0">
            <a:noAutofit/>
          </a:bodyPr>
          <a:lstStyle/>
          <a:p>
            <a:pPr indent="0" algn="ctr"/>
            <a:r>
              <a:rPr lang="en-US" sz="600">
                <a:solidFill>
                  <a:srgbClr val="251E26"/>
                </a:solidFill>
                <a:latin typeface="Arial"/>
              </a:rPr>
              <a:t>LNG terminal</a:t>
            </a:r>
          </a:p>
        </p:txBody>
      </p:sp>
      <p:sp>
        <p:nvSpPr>
          <p:cNvPr id="13" name="矩形 12">
            <a:extLst>
              <a:ext uri="{FF2B5EF4-FFF2-40B4-BE49-F238E27FC236}">
                <a16:creationId xmlns:a16="http://schemas.microsoft.com/office/drawing/2014/main" id="{8573B15D-C9B8-F39E-53FF-27C342691E1C}"/>
              </a:ext>
            </a:extLst>
          </p:cNvPr>
          <p:cNvSpPr/>
          <p:nvPr/>
        </p:nvSpPr>
        <p:spPr>
          <a:xfrm>
            <a:off x="4986528" y="5715000"/>
            <a:ext cx="768096" cy="137160"/>
          </a:xfrm>
          <a:prstGeom prst="rect">
            <a:avLst/>
          </a:prstGeom>
          <a:solidFill>
            <a:srgbClr val="FFFFFF"/>
          </a:solidFill>
        </p:spPr>
        <p:txBody>
          <a:bodyPr wrap="none" lIns="0" tIns="0" rIns="0" bIns="0">
            <a:noAutofit/>
          </a:bodyPr>
          <a:lstStyle/>
          <a:p>
            <a:pPr indent="0"/>
            <a:r>
              <a:rPr lang="en-US" sz="600">
                <a:solidFill>
                  <a:srgbClr val="251E26"/>
                </a:solidFill>
                <a:latin typeface="Arial"/>
              </a:rPr>
              <a:t>Domestic LNG hub</a:t>
            </a:r>
          </a:p>
        </p:txBody>
      </p:sp>
      <p:sp>
        <p:nvSpPr>
          <p:cNvPr id="15" name="矩形 14">
            <a:extLst>
              <a:ext uri="{FF2B5EF4-FFF2-40B4-BE49-F238E27FC236}">
                <a16:creationId xmlns:a16="http://schemas.microsoft.com/office/drawing/2014/main" id="{18567CC4-107A-8C1A-D3A1-FA72C8D49C0B}"/>
              </a:ext>
            </a:extLst>
          </p:cNvPr>
          <p:cNvSpPr/>
          <p:nvPr/>
        </p:nvSpPr>
        <p:spPr>
          <a:xfrm>
            <a:off x="5023104" y="5897880"/>
            <a:ext cx="752856" cy="137160"/>
          </a:xfrm>
          <a:prstGeom prst="rect">
            <a:avLst/>
          </a:prstGeom>
          <a:solidFill>
            <a:srgbClr val="FFFFFF"/>
          </a:solidFill>
        </p:spPr>
        <p:txBody>
          <a:bodyPr wrap="none" lIns="0" tIns="0" rIns="0" bIns="0">
            <a:noAutofit/>
          </a:bodyPr>
          <a:lstStyle/>
          <a:p>
            <a:pPr indent="0"/>
            <a:r>
              <a:rPr lang="en-US" sz="600" dirty="0">
                <a:solidFill>
                  <a:srgbClr val="251E26"/>
                </a:solidFill>
                <a:latin typeface="Arial"/>
              </a:rPr>
              <a:t>Pipelines </a:t>
            </a:r>
            <a:r>
              <a:rPr lang="en-US" sz="600" dirty="0">
                <a:solidFill>
                  <a:srgbClr val="3F3C3E"/>
                </a:solidFill>
                <a:latin typeface="Arial"/>
              </a:rPr>
              <a:t>&gt; </a:t>
            </a:r>
            <a:r>
              <a:rPr lang="en-US" sz="600" dirty="0">
                <a:solidFill>
                  <a:srgbClr val="251E26"/>
                </a:solidFill>
                <a:latin typeface="Arial"/>
              </a:rPr>
              <a:t>20Bcm</a:t>
            </a:r>
          </a:p>
        </p:txBody>
      </p:sp>
      <p:sp>
        <p:nvSpPr>
          <p:cNvPr id="16" name="矩形 15">
            <a:extLst>
              <a:ext uri="{FF2B5EF4-FFF2-40B4-BE49-F238E27FC236}">
                <a16:creationId xmlns:a16="http://schemas.microsoft.com/office/drawing/2014/main" id="{DBD317BE-752C-A77C-107E-327CE207CB74}"/>
              </a:ext>
            </a:extLst>
          </p:cNvPr>
          <p:cNvSpPr/>
          <p:nvPr/>
        </p:nvSpPr>
        <p:spPr>
          <a:xfrm>
            <a:off x="5023104" y="6089904"/>
            <a:ext cx="752856" cy="128016"/>
          </a:xfrm>
          <a:prstGeom prst="rect">
            <a:avLst/>
          </a:prstGeom>
          <a:solidFill>
            <a:srgbClr val="FFFFFF"/>
          </a:solidFill>
        </p:spPr>
        <p:txBody>
          <a:bodyPr wrap="none" lIns="0" tIns="0" rIns="0" bIns="0">
            <a:noAutofit/>
          </a:bodyPr>
          <a:lstStyle/>
          <a:p>
            <a:pPr indent="0"/>
            <a:r>
              <a:rPr lang="en-US" sz="600">
                <a:solidFill>
                  <a:srgbClr val="251E26"/>
                </a:solidFill>
                <a:latin typeface="Arial"/>
              </a:rPr>
              <a:t>Pipelines &lt; 20Bcm</a:t>
            </a:r>
          </a:p>
        </p:txBody>
      </p:sp>
      <p:sp>
        <p:nvSpPr>
          <p:cNvPr id="17" name="矩形 16">
            <a:extLst>
              <a:ext uri="{FF2B5EF4-FFF2-40B4-BE49-F238E27FC236}">
                <a16:creationId xmlns:a16="http://schemas.microsoft.com/office/drawing/2014/main" id="{06DE7D73-7FCE-6F82-95D9-81B2C12F9E31}"/>
              </a:ext>
            </a:extLst>
          </p:cNvPr>
          <p:cNvSpPr/>
          <p:nvPr/>
        </p:nvSpPr>
        <p:spPr>
          <a:xfrm>
            <a:off x="4992624" y="6288024"/>
            <a:ext cx="786384" cy="121920"/>
          </a:xfrm>
          <a:prstGeom prst="rect">
            <a:avLst/>
          </a:prstGeom>
          <a:solidFill>
            <a:srgbClr val="FFFFFF"/>
          </a:solidFill>
        </p:spPr>
        <p:txBody>
          <a:bodyPr wrap="none" lIns="0" tIns="0" rIns="0" bIns="0">
            <a:noAutofit/>
          </a:bodyPr>
          <a:lstStyle/>
          <a:p>
            <a:pPr indent="0"/>
            <a:r>
              <a:rPr lang="en-US" sz="600">
                <a:solidFill>
                  <a:srgbClr val="251E26"/>
                </a:solidFill>
                <a:latin typeface="Arial"/>
              </a:rPr>
              <a:t>Under construction</a:t>
            </a:r>
          </a:p>
        </p:txBody>
      </p:sp>
      <p:sp>
        <p:nvSpPr>
          <p:cNvPr id="18" name="矩形 17">
            <a:extLst>
              <a:ext uri="{FF2B5EF4-FFF2-40B4-BE49-F238E27FC236}">
                <a16:creationId xmlns:a16="http://schemas.microsoft.com/office/drawing/2014/main" id="{857FE152-F4B3-4844-DB4A-2CA9AC588354}"/>
              </a:ext>
            </a:extLst>
          </p:cNvPr>
          <p:cNvSpPr/>
          <p:nvPr/>
        </p:nvSpPr>
        <p:spPr>
          <a:xfrm>
            <a:off x="4986528" y="6477000"/>
            <a:ext cx="679704" cy="131064"/>
          </a:xfrm>
          <a:prstGeom prst="rect">
            <a:avLst/>
          </a:prstGeom>
          <a:solidFill>
            <a:srgbClr val="FFFFFF"/>
          </a:solidFill>
        </p:spPr>
        <p:txBody>
          <a:bodyPr wrap="none" lIns="0" tIns="0" rIns="0" bIns="0">
            <a:noAutofit/>
          </a:bodyPr>
          <a:lstStyle/>
          <a:p>
            <a:pPr indent="0"/>
            <a:r>
              <a:rPr lang="en-US" sz="600">
                <a:solidFill>
                  <a:srgbClr val="251E26"/>
                </a:solidFill>
                <a:latin typeface="Arial"/>
              </a:rPr>
              <a:t>Border crossing</a:t>
            </a:r>
          </a:p>
        </p:txBody>
      </p:sp>
      <p:sp>
        <p:nvSpPr>
          <p:cNvPr id="19" name="矩形 18">
            <a:extLst>
              <a:ext uri="{FF2B5EF4-FFF2-40B4-BE49-F238E27FC236}">
                <a16:creationId xmlns:a16="http://schemas.microsoft.com/office/drawing/2014/main" id="{2607A6A2-7B7F-63C2-05D2-9CB62BE034BE}"/>
              </a:ext>
            </a:extLst>
          </p:cNvPr>
          <p:cNvSpPr/>
          <p:nvPr/>
        </p:nvSpPr>
        <p:spPr>
          <a:xfrm>
            <a:off x="6550152" y="6150864"/>
            <a:ext cx="414528" cy="143256"/>
          </a:xfrm>
          <a:prstGeom prst="rect">
            <a:avLst/>
          </a:prstGeom>
          <a:solidFill>
            <a:srgbClr val="FFFFFF"/>
          </a:solidFill>
        </p:spPr>
        <p:txBody>
          <a:bodyPr wrap="none" lIns="0" tIns="0" rIns="0" bIns="0">
            <a:noAutofit/>
          </a:bodyPr>
          <a:lstStyle/>
          <a:p>
            <a:pPr indent="0" algn="r"/>
            <a:r>
              <a:rPr lang="en-US" sz="600">
                <a:solidFill>
                  <a:srgbClr val="251E26"/>
                </a:solidFill>
                <a:latin typeface="Arial"/>
              </a:rPr>
              <a:t>Myanmar</a:t>
            </a:r>
          </a:p>
        </p:txBody>
      </p:sp>
      <p:sp>
        <p:nvSpPr>
          <p:cNvPr id="20" name="矩形 19">
            <a:extLst>
              <a:ext uri="{FF2B5EF4-FFF2-40B4-BE49-F238E27FC236}">
                <a16:creationId xmlns:a16="http://schemas.microsoft.com/office/drawing/2014/main" id="{1052247A-FF6E-0C03-29C9-A5F718767DA8}"/>
              </a:ext>
            </a:extLst>
          </p:cNvPr>
          <p:cNvSpPr/>
          <p:nvPr/>
        </p:nvSpPr>
        <p:spPr>
          <a:xfrm>
            <a:off x="9982200" y="5084064"/>
            <a:ext cx="954024" cy="143256"/>
          </a:xfrm>
          <a:prstGeom prst="rect">
            <a:avLst/>
          </a:prstGeom>
          <a:solidFill>
            <a:srgbClr val="FFFFFF"/>
          </a:solidFill>
        </p:spPr>
        <p:txBody>
          <a:bodyPr wrap="none" lIns="0" tIns="0" rIns="0" bIns="0">
            <a:noAutofit/>
          </a:bodyPr>
          <a:lstStyle/>
          <a:p>
            <a:pPr indent="0"/>
            <a:r>
              <a:rPr lang="en-US" sz="650" b="1" u="sng" dirty="0">
                <a:solidFill>
                  <a:srgbClr val="000000"/>
                </a:solidFill>
                <a:latin typeface="Arial"/>
              </a:rPr>
              <a:t>Annual demand - </a:t>
            </a:r>
            <a:r>
              <a:rPr lang="en-US" sz="600" u="sng" dirty="0" err="1">
                <a:solidFill>
                  <a:srgbClr val="000000"/>
                </a:solidFill>
                <a:latin typeface="Arial"/>
              </a:rPr>
              <a:t>Bcm</a:t>
            </a:r>
            <a:endParaRPr lang="en-US" sz="600" u="sng" dirty="0">
              <a:solidFill>
                <a:srgbClr val="000000"/>
              </a:solidFill>
              <a:latin typeface="Arial"/>
            </a:endParaRPr>
          </a:p>
        </p:txBody>
      </p:sp>
    </p:spTree>
    <p:extLst>
      <p:ext uri="{BB962C8B-B14F-4D97-AF65-F5344CB8AC3E}">
        <p14:creationId xmlns:p14="http://schemas.microsoft.com/office/powerpoint/2010/main" val="316578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18</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461631"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New Regasification Projects Commissioned in Europe After the Russian Invasion of Ukraine </a:t>
            </a:r>
          </a:p>
          <a:p>
            <a:pPr lvl="0"/>
            <a:r>
              <a:rPr lang="en-US" sz="900" dirty="0">
                <a:solidFill>
                  <a:srgbClr val="000000"/>
                </a:solidFill>
                <a:latin typeface="Georgia" panose="02040502050405020303" pitchFamily="18" charset="0"/>
                <a:ea typeface="Source Sans Pro SemiBold" panose="020B0603030403020204" pitchFamily="34" charset="0"/>
              </a:rPr>
              <a:t>(all capacity annualized; shown in </a:t>
            </a:r>
            <a:r>
              <a:rPr lang="en-US" sz="900" dirty="0" err="1">
                <a:solidFill>
                  <a:srgbClr val="000000"/>
                </a:solidFill>
                <a:latin typeface="Georgia" panose="02040502050405020303" pitchFamily="18" charset="0"/>
                <a:ea typeface="Source Sans Pro SemiBold" panose="020B0603030403020204" pitchFamily="34" charset="0"/>
              </a:rPr>
              <a:t>mtpa</a:t>
            </a:r>
            <a:r>
              <a:rPr lang="en-US" sz="900" dirty="0">
                <a:solidFill>
                  <a:srgbClr val="000000"/>
                </a:solidFill>
                <a:latin typeface="Georgia" panose="02040502050405020303" pitchFamily="18" charset="0"/>
                <a:ea typeface="Source Sans Pro SemiBold" panose="020B0603030403020204" pitchFamily="34" charset="0"/>
              </a:rPr>
              <a:t> per year; first FSRUs slated to open by winter 2022/spring 2023)</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Additional Regasification Projects Are Coming Online In Europe Rapidly </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540057720"/>
              </p:ext>
            </p:extLst>
          </p:nvPr>
        </p:nvGraphicFramePr>
        <p:xfrm>
          <a:off x="3786684" y="2287698"/>
          <a:ext cx="7772400" cy="3139440"/>
        </p:xfrm>
        <a:graphic>
          <a:graphicData uri="http://schemas.openxmlformats.org/drawingml/2006/table">
            <a:tbl>
              <a:tblPr/>
              <a:tblGrid>
                <a:gridCol w="3657600">
                  <a:extLst>
                    <a:ext uri="{9D8B030D-6E8A-4147-A177-3AD203B41FA5}">
                      <a16:colId xmlns:a16="http://schemas.microsoft.com/office/drawing/2014/main" val="1873726851"/>
                    </a:ext>
                  </a:extLst>
                </a:gridCol>
                <a:gridCol w="1371600">
                  <a:extLst>
                    <a:ext uri="{9D8B030D-6E8A-4147-A177-3AD203B41FA5}">
                      <a16:colId xmlns:a16="http://schemas.microsoft.com/office/drawing/2014/main" val="823475268"/>
                    </a:ext>
                  </a:extLst>
                </a:gridCol>
                <a:gridCol w="1371600">
                  <a:extLst>
                    <a:ext uri="{9D8B030D-6E8A-4147-A177-3AD203B41FA5}">
                      <a16:colId xmlns:a16="http://schemas.microsoft.com/office/drawing/2014/main" val="1597690345"/>
                    </a:ext>
                  </a:extLst>
                </a:gridCol>
                <a:gridCol w="1371600">
                  <a:extLst>
                    <a:ext uri="{9D8B030D-6E8A-4147-A177-3AD203B41FA5}">
                      <a16:colId xmlns:a16="http://schemas.microsoft.com/office/drawing/2014/main" val="1117962056"/>
                    </a:ext>
                  </a:extLst>
                </a:gridCol>
              </a:tblGrid>
              <a:tr h="228600">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Country</a:t>
                      </a:r>
                    </a:p>
                  </a:txBody>
                  <a:tcPr marR="1183" marT="1183" marB="0" anchor="ctr">
                    <a:lnL>
                      <a:noFill/>
                    </a:lnL>
                    <a:lnR>
                      <a:noFill/>
                    </a:lnR>
                    <a:lnT>
                      <a:noFill/>
                    </a:lnT>
                    <a:lnB>
                      <a:noFill/>
                    </a:lnB>
                    <a:solidFill>
                      <a:srgbClr val="00355F"/>
                    </a:solidFill>
                  </a:tcPr>
                </a:tc>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Facility</a:t>
                      </a:r>
                    </a:p>
                  </a:txBody>
                  <a:tcPr marL="1183" marR="1183" marT="1183" marB="0" anchor="ctr">
                    <a:lnL>
                      <a:noFill/>
                    </a:lnL>
                    <a:lnR>
                      <a:noFill/>
                    </a:lnR>
                    <a:lnT>
                      <a:noFill/>
                    </a:lnT>
                    <a:lnB>
                      <a:noFill/>
                    </a:lnB>
                    <a:solidFill>
                      <a:srgbClr val="00355F"/>
                    </a:solidFill>
                  </a:tcPr>
                </a:tc>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Type</a:t>
                      </a:r>
                    </a:p>
                  </a:txBody>
                  <a:tcPr marL="1183"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Capacity (</a:t>
                      </a:r>
                      <a:r>
                        <a:rPr lang="en-US" sz="900" b="1" i="0" u="none" strike="noStrike" dirty="0" err="1">
                          <a:solidFill>
                            <a:srgbClr val="FFFFFF"/>
                          </a:solidFill>
                          <a:effectLst/>
                          <a:latin typeface="Calibri" panose="020F0502020204030204" pitchFamily="34" charset="0"/>
                          <a:cs typeface="Calibri" panose="020F0502020204030204" pitchFamily="34" charset="0"/>
                        </a:rPr>
                        <a:t>mtpa</a:t>
                      </a:r>
                      <a:r>
                        <a:rPr lang="en-US" sz="900" b="1" i="0" u="none" strike="noStrike" dirty="0">
                          <a:solidFill>
                            <a:srgbClr val="FFFFFF"/>
                          </a:solidFill>
                          <a:effectLst/>
                          <a:latin typeface="Calibri" panose="020F0502020204030204" pitchFamily="34" charset="0"/>
                          <a:cs typeface="Calibri" panose="020F0502020204030204" pitchFamily="34" charset="0"/>
                        </a:rPr>
                        <a:t>)</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r>
                        <a:rPr lang="en-US" sz="1100" b="0" i="0" u="none" strike="noStrike" dirty="0">
                          <a:solidFill>
                            <a:srgbClr val="000000"/>
                          </a:solidFill>
                          <a:effectLst/>
                          <a:latin typeface="Calibri" panose="020F0502020204030204" pitchFamily="34" charset="0"/>
                        </a:rPr>
                        <a:t>Belgium</a:t>
                      </a:r>
                    </a:p>
                  </a:txBody>
                  <a:tcPr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Zeebrugge (Expansion)</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Onshore</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6</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Lubmin</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a:solidFill>
                            <a:srgbClr val="000000"/>
                          </a:solidFill>
                          <a:effectLst/>
                          <a:latin typeface="Calibri" panose="020F0502020204030204" pitchFamily="34" charset="0"/>
                        </a:rP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Wilhelmshaven</a:t>
                      </a:r>
                    </a:p>
                  </a:txBody>
                  <a:tcPr marL="0"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3.6</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r>
                        <a:rPr lang="en-US" sz="1100" b="0" i="0" u="none" strike="noStrike">
                          <a:solidFill>
                            <a:srgbClr val="000000"/>
                          </a:solidFill>
                          <a:effectLst/>
                          <a:latin typeface="Calibri" panose="020F0502020204030204" pitchFamily="34" charset="0"/>
                        </a:rPr>
                        <a:t>Germany</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Brunsbuttel</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a:solidFill>
                            <a:srgbClr val="000000"/>
                          </a:solidFill>
                          <a:effectLst/>
                          <a:latin typeface="Calibri" panose="020F0502020204030204" pitchFamily="34" charset="0"/>
                        </a:rP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Stade</a:t>
                      </a:r>
                    </a:p>
                  </a:txBody>
                  <a:tcPr marL="0"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3.6</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Lubmin 2</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Brunsbuttel 2</a:t>
                      </a:r>
                    </a:p>
                  </a:txBody>
                  <a:tcPr marL="0"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Onshore</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5.8</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r>
                        <a:rPr lang="en-US" sz="1100" b="0" i="0" u="none" strike="noStrike" dirty="0">
                          <a:solidFill>
                            <a:srgbClr val="000000"/>
                          </a:solidFill>
                          <a:effectLst/>
                          <a:latin typeface="Calibri" panose="020F0502020204030204" pitchFamily="34" charset="0"/>
                        </a:rPr>
                        <a:t>Germany</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Stade 2</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Onshore</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a:solidFill>
                            <a:srgbClr val="000000"/>
                          </a:solidFill>
                          <a:effectLst/>
                          <a:latin typeface="Calibri" panose="020F0502020204030204" pitchFamily="34" charset="0"/>
                        </a:rPr>
                        <a:t>9.6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r>
                        <a:rPr lang="en-US" sz="1100" b="0" i="0" u="none" strike="noStrike">
                          <a:solidFill>
                            <a:srgbClr val="000000"/>
                          </a:solidFill>
                          <a:effectLst/>
                          <a:latin typeface="Calibri" panose="020F0502020204030204" pitchFamily="34" charset="0"/>
                        </a:rPr>
                        <a:t>France</a:t>
                      </a:r>
                    </a:p>
                  </a:txBody>
                  <a:tcPr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Le Havre</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FSRU</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3.6</a:t>
                      </a:r>
                    </a:p>
                  </a:txBody>
                  <a:tcPr marL="0" marT="0"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l" fontAlgn="b"/>
                      <a:r>
                        <a:rPr lang="en-US" sz="1100" b="0" i="0" u="none" strike="noStrike" dirty="0">
                          <a:solidFill>
                            <a:srgbClr val="000000"/>
                          </a:solidFill>
                          <a:effectLst/>
                          <a:latin typeface="Calibri" panose="020F0502020204030204" pitchFamily="34" charset="0"/>
                        </a:rPr>
                        <a:t>Netherlands</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Eemshaven</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a:solidFill>
                            <a:srgbClr val="000000"/>
                          </a:solidFill>
                          <a:effectLst/>
                          <a:latin typeface="Calibri" panose="020F0502020204030204" pitchFamily="34" charset="0"/>
                        </a:rPr>
                        <a:t>5.8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l" fontAlgn="b"/>
                      <a:r>
                        <a:rPr lang="en-US" sz="1100" b="0" i="0" u="none" strike="noStrike" dirty="0">
                          <a:solidFill>
                            <a:srgbClr val="000000"/>
                          </a:solidFill>
                          <a:effectLst/>
                          <a:latin typeface="Calibri" panose="020F0502020204030204" pitchFamily="34" charset="0"/>
                        </a:rPr>
                        <a:t>Cyprus</a:t>
                      </a:r>
                    </a:p>
                  </a:txBody>
                  <a:tcPr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Floating</a:t>
                      </a:r>
                    </a:p>
                  </a:txBody>
                  <a:tcPr marL="0" marR="0" marT="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0" marT="0"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l" fontAlgn="b"/>
                      <a:r>
                        <a:rPr lang="en-US" sz="1100" b="0" i="0" u="none" strike="noStrike" dirty="0">
                          <a:solidFill>
                            <a:srgbClr val="000000"/>
                          </a:solidFill>
                          <a:effectLst/>
                          <a:latin typeface="Calibri" panose="020F0502020204030204" pitchFamily="34" charset="0"/>
                        </a:rPr>
                        <a:t>Finland/Estonia</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Floating</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l" fontAlgn="b"/>
                      <a:r>
                        <a:rPr lang="en-US" sz="1100" b="0" i="0" u="none" strike="noStrike" dirty="0">
                          <a:solidFill>
                            <a:srgbClr val="000000"/>
                          </a:solidFill>
                          <a:effectLst/>
                          <a:latin typeface="Calibri" panose="020F0502020204030204" pitchFamily="34" charset="0"/>
                        </a:rPr>
                        <a:t>Greece</a:t>
                      </a:r>
                    </a:p>
                  </a:txBody>
                  <a:tcPr marR="0" marT="0" marB="0" anchor="b">
                    <a:lnL>
                      <a:noFill/>
                    </a:lnL>
                    <a:lnR>
                      <a:noFill/>
                    </a:lnR>
                    <a:lnT>
                      <a:noFill/>
                    </a:lnT>
                    <a:lnB>
                      <a:noFill/>
                    </a:lnB>
                    <a:noFill/>
                  </a:tcPr>
                </a:tc>
                <a:tc>
                  <a:txBody>
                    <a:bodyPr/>
                    <a:lstStyle/>
                    <a:p>
                      <a:pPr algn="l" fontAlgn="b"/>
                      <a:r>
                        <a:rPr lang="en-US" sz="1100" b="0" i="0" u="none" strike="noStrike">
                          <a:solidFill>
                            <a:srgbClr val="000000"/>
                          </a:solidFill>
                          <a:effectLst/>
                          <a:latin typeface="Calibri" panose="020F0502020204030204" pitchFamily="34" charset="0"/>
                        </a:rPr>
                        <a:t>Alexandroupolis</a:t>
                      </a:r>
                    </a:p>
                  </a:txBody>
                  <a:tcPr marL="0" marR="0" marT="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Onshore</a:t>
                      </a:r>
                    </a:p>
                  </a:txBody>
                  <a:tcPr marL="0" marR="0" marT="0"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4</a:t>
                      </a:r>
                    </a:p>
                  </a:txBody>
                  <a:tcPr marL="0" marT="0" marB="0" anchor="b">
                    <a:lnL>
                      <a:noFill/>
                    </a:lnL>
                    <a:lnR>
                      <a:noFill/>
                    </a:lnR>
                    <a:lnT>
                      <a:noFill/>
                    </a:lnT>
                    <a:lnB>
                      <a:noFill/>
                    </a:lnB>
                    <a:noFill/>
                  </a:tcPr>
                </a:tc>
                <a:extLst>
                  <a:ext uri="{0D108BD9-81ED-4DB2-BD59-A6C34878D82A}">
                    <a16:rowId xmlns:a16="http://schemas.microsoft.com/office/drawing/2014/main" val="3644163887"/>
                  </a:ext>
                </a:extLst>
              </a:tr>
              <a:tr h="144842">
                <a:tc>
                  <a:txBody>
                    <a:bodyPr/>
                    <a:lstStyle/>
                    <a:p>
                      <a:pPr algn="l" fontAlgn="b"/>
                      <a:r>
                        <a:rPr lang="en-US" sz="1100" b="0" i="0" u="none" strike="noStrike" dirty="0">
                          <a:solidFill>
                            <a:srgbClr val="000000"/>
                          </a:solidFill>
                          <a:effectLst/>
                          <a:latin typeface="Calibri" panose="020F0502020204030204" pitchFamily="34" charset="0"/>
                        </a:rPr>
                        <a:t>Italy</a:t>
                      </a:r>
                    </a:p>
                  </a:txBody>
                  <a:tcPr marR="0" marT="0" marB="0" anchor="b">
                    <a:lnL>
                      <a:noFill/>
                    </a:lnL>
                    <a:lnR>
                      <a:noFill/>
                    </a:lnR>
                    <a:lnT>
                      <a:noFill/>
                    </a:lnT>
                    <a:lnB>
                      <a:noFill/>
                    </a:lnB>
                    <a:solidFill>
                      <a:srgbClr val="EDEDED"/>
                    </a:solidFill>
                  </a:tcPr>
                </a:tc>
                <a:tc>
                  <a:txBody>
                    <a:bodyPr/>
                    <a:lstStyle/>
                    <a:p>
                      <a:pPr algn="l" fontAlgn="b"/>
                      <a:r>
                        <a:rPr lang="en-US" sz="1100" b="0" i="0" u="none" strike="noStrike">
                          <a:solidFill>
                            <a:srgbClr val="000000"/>
                          </a:solidFill>
                          <a:effectLst/>
                          <a:latin typeface="Calibri" panose="020F0502020204030204" pitchFamily="34" charset="0"/>
                        </a:rPr>
                        <a:t>Central</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FSRU</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324383766"/>
                  </a:ext>
                </a:extLst>
              </a:tr>
              <a:tr h="144842">
                <a:tc>
                  <a:txBody>
                    <a:bodyPr/>
                    <a:lstStyle/>
                    <a:p>
                      <a:pPr algn="l" fontAlgn="b"/>
                      <a:r>
                        <a:rPr lang="en-US" sz="1100" b="0" i="0" u="none" strike="noStrike" dirty="0">
                          <a:solidFill>
                            <a:srgbClr val="000000"/>
                          </a:solidFill>
                          <a:effectLst/>
                          <a:latin typeface="Calibri" panose="020F0502020204030204" pitchFamily="34" charset="0"/>
                        </a:rPr>
                        <a:t>Italy</a:t>
                      </a:r>
                    </a:p>
                  </a:txBody>
                  <a:tcPr marR="0" marT="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Sardinia</a:t>
                      </a:r>
                    </a:p>
                  </a:txBody>
                  <a:tcPr marL="0" marR="0" marT="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Calibri" panose="020F0502020204030204" pitchFamily="34" charset="0"/>
                        </a:rPr>
                        <a:t>FSRU</a:t>
                      </a:r>
                    </a:p>
                  </a:txBody>
                  <a:tcPr marL="0" marR="0" marT="0" marB="0" anchor="b">
                    <a:lnL>
                      <a:noFill/>
                    </a:lnL>
                    <a:lnR>
                      <a:noFill/>
                    </a:lnR>
                    <a:lnT>
                      <a:noFill/>
                    </a:lnT>
                    <a:lnB>
                      <a:noFill/>
                    </a:lnB>
                    <a:noFill/>
                  </a:tcPr>
                </a:tc>
                <a:tc>
                  <a:txBody>
                    <a:bodyPr/>
                    <a:lstStyle/>
                    <a:p>
                      <a:pPr algn="r" fontAlgn="b"/>
                      <a:r>
                        <a:rPr lang="en-US" sz="1100" b="0" i="0" u="none" strike="noStrike" dirty="0">
                          <a:solidFill>
                            <a:srgbClr val="000000"/>
                          </a:solidFill>
                          <a:effectLst/>
                          <a:latin typeface="Calibri" panose="020F0502020204030204" pitchFamily="34" charset="0"/>
                        </a:rPr>
                        <a:t>5.8</a:t>
                      </a:r>
                    </a:p>
                  </a:txBody>
                  <a:tcPr marL="0" marT="0" marB="0" anchor="b">
                    <a:lnL>
                      <a:noFill/>
                    </a:lnL>
                    <a:lnR>
                      <a:noFill/>
                    </a:lnR>
                    <a:lnT>
                      <a:noFill/>
                    </a:lnT>
                    <a:lnB>
                      <a:noFill/>
                    </a:lnB>
                    <a:noFill/>
                  </a:tcPr>
                </a:tc>
                <a:extLst>
                  <a:ext uri="{0D108BD9-81ED-4DB2-BD59-A6C34878D82A}">
                    <a16:rowId xmlns:a16="http://schemas.microsoft.com/office/drawing/2014/main" val="2827110192"/>
                  </a:ext>
                </a:extLst>
              </a:tr>
              <a:tr h="144842">
                <a:tc>
                  <a:txBody>
                    <a:bodyPr/>
                    <a:lstStyle/>
                    <a:p>
                      <a:pPr algn="l" fontAlgn="b"/>
                      <a:r>
                        <a:rPr lang="en-US" sz="1100" b="0" i="0" u="none" strike="noStrike" dirty="0">
                          <a:solidFill>
                            <a:srgbClr val="000000"/>
                          </a:solidFill>
                          <a:effectLst/>
                          <a:latin typeface="Calibri" panose="020F0502020204030204" pitchFamily="34" charset="0"/>
                        </a:rPr>
                        <a:t>Poland</a:t>
                      </a:r>
                    </a:p>
                  </a:txBody>
                  <a:tcPr marR="0" marT="0" marB="0" anchor="b">
                    <a:lnL>
                      <a:noFill/>
                    </a:lnL>
                    <a:lnR>
                      <a:noFill/>
                    </a:lnR>
                    <a:lnT>
                      <a:noFill/>
                    </a:lnT>
                    <a:lnB>
                      <a:noFill/>
                    </a:lnB>
                    <a:solidFill>
                      <a:srgbClr val="EDEDED"/>
                    </a:solidFill>
                  </a:tcPr>
                </a:tc>
                <a:tc>
                  <a:txBody>
                    <a:bodyPr/>
                    <a:lstStyle/>
                    <a:p>
                      <a:pPr algn="l" fontAlgn="b"/>
                      <a:r>
                        <a:rPr lang="en-US" sz="1100" b="0" i="0" u="none" strike="noStrike" dirty="0" err="1">
                          <a:solidFill>
                            <a:srgbClr val="000000"/>
                          </a:solidFill>
                          <a:effectLst/>
                          <a:latin typeface="Calibri" panose="020F0502020204030204" pitchFamily="34" charset="0"/>
                        </a:rPr>
                        <a:t>Swinoujscie</a:t>
                      </a:r>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Onshore</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2.4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994550676"/>
                  </a:ext>
                </a:extLst>
              </a:tr>
              <a:tr h="228600">
                <a:tc>
                  <a:txBody>
                    <a:bodyPr/>
                    <a:lstStyle/>
                    <a:p>
                      <a:pPr algn="l" fontAlgn="b"/>
                      <a:r>
                        <a:rPr lang="en-US" sz="900" b="1" i="0" u="none" strike="noStrike" dirty="0">
                          <a:solidFill>
                            <a:schemeClr val="bg1"/>
                          </a:solidFill>
                          <a:effectLst/>
                          <a:latin typeface="Calibri" panose="020F0502020204030204" pitchFamily="34" charset="0"/>
                          <a:cs typeface="Calibri" panose="020F0502020204030204" pitchFamily="34" charset="0"/>
                        </a:rPr>
                        <a:t>Total </a:t>
                      </a:r>
                    </a:p>
                  </a:txBody>
                  <a:tcPr marR="1183" marT="1183" marB="0" anchor="ctr">
                    <a:lnL>
                      <a:noFill/>
                    </a:lnL>
                    <a:lnR>
                      <a:noFill/>
                    </a:lnR>
                    <a:lnT>
                      <a:noFill/>
                    </a:lnT>
                    <a:lnB>
                      <a:noFill/>
                    </a:lnB>
                    <a:solidFill>
                      <a:srgbClr val="00355F"/>
                    </a:solidFill>
                  </a:tcPr>
                </a:tc>
                <a:tc>
                  <a:txBody>
                    <a:bodyPr/>
                    <a:lstStyle/>
                    <a:p>
                      <a:pPr algn="r" fontAlgn="b"/>
                      <a:endParaRPr lang="en-US" sz="900" b="1" i="0" u="none" strike="noStrike" dirty="0">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endParaRPr lang="en-US" sz="900" b="1" i="0" u="none" strike="noStrike" dirty="0">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r>
                        <a:rPr lang="en-US" sz="900" b="1" i="0" u="none" strike="noStrike" dirty="0">
                          <a:solidFill>
                            <a:schemeClr val="bg1"/>
                          </a:solidFill>
                          <a:effectLst/>
                          <a:latin typeface="Calibri" panose="020F0502020204030204" pitchFamily="34" charset="0"/>
                        </a:rPr>
                        <a:t>69.7</a:t>
                      </a: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addition to sourcing and securing global LNG supplies, another challenge facing Europe has been a shortage of LNG regasification and pipeline delivery infrastructure in order to move gas around the continent. </a:t>
            </a:r>
          </a:p>
          <a:p>
            <a:r>
              <a:rPr lang="en-US" dirty="0"/>
              <a:t>In the months after the Russian invasion of Ukraine, the governments of Europe – particularly of Germany – have moved expeditiously to develop new regasification projects, including many FSRUs (floating storage regasification units) which can be brought onboard relatively quickly within a span of months. In fact, all the new regasification projects commissioned in Europe – the first of which are scheduled to open by winter 2022/spring 2023 – will bring on board ~100 </a:t>
            </a:r>
            <a:r>
              <a:rPr lang="en-US" dirty="0" err="1"/>
              <a:t>bcm</a:t>
            </a:r>
            <a:r>
              <a:rPr lang="en-US" dirty="0"/>
              <a:t> additional regasification capacity in addition to Europe’s existing capacity of ~150 </a:t>
            </a:r>
            <a:r>
              <a:rPr lang="en-US" dirty="0" err="1"/>
              <a:t>bcm</a:t>
            </a:r>
            <a:r>
              <a:rPr lang="en-US" dirty="0"/>
              <a:t>, significantly increasing European capability to receive LNG supplies. </a:t>
            </a:r>
          </a:p>
        </p:txBody>
      </p:sp>
      <p:sp>
        <p:nvSpPr>
          <p:cNvPr id="13" name="TextBox 1">
            <a:extLst>
              <a:ext uri="{FF2B5EF4-FFF2-40B4-BE49-F238E27FC236}">
                <a16:creationId xmlns:a16="http://schemas.microsoft.com/office/drawing/2014/main" id="{2EE5A901-068D-9490-9033-30CE0141B19C}"/>
              </a:ext>
            </a:extLst>
          </p:cNvPr>
          <p:cNvSpPr txBox="1"/>
          <p:nvPr/>
        </p:nvSpPr>
        <p:spPr>
          <a:xfrm>
            <a:off x="8477467" y="5657114"/>
            <a:ext cx="2754414" cy="830997"/>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equivalent to ~100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more in European regasification capacity in addition to existing capacity of ~150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a:t>
            </a:r>
          </a:p>
        </p:txBody>
      </p:sp>
      <p:sp>
        <p:nvSpPr>
          <p:cNvPr id="14" name="Rectangle: Rounded Corners 18">
            <a:extLst>
              <a:ext uri="{FF2B5EF4-FFF2-40B4-BE49-F238E27FC236}">
                <a16:creationId xmlns:a16="http://schemas.microsoft.com/office/drawing/2014/main" id="{8E00BCA4-AC1B-F743-98AA-AA4F29EA7D52}"/>
              </a:ext>
            </a:extLst>
          </p:cNvPr>
          <p:cNvSpPr/>
          <p:nvPr/>
        </p:nvSpPr>
        <p:spPr>
          <a:xfrm rot="16200000">
            <a:off x="7565815" y="1359748"/>
            <a:ext cx="230298" cy="7904481"/>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7" name="Content Placeholder 3">
            <a:extLst>
              <a:ext uri="{FF2B5EF4-FFF2-40B4-BE49-F238E27FC236}">
                <a16:creationId xmlns:a16="http://schemas.microsoft.com/office/drawing/2014/main" id="{65C78235-F1BD-2CF4-4328-1419F1C054A6}"/>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Tree>
    <p:extLst>
      <p:ext uri="{BB962C8B-B14F-4D97-AF65-F5344CB8AC3E}">
        <p14:creationId xmlns:p14="http://schemas.microsoft.com/office/powerpoint/2010/main" val="258986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19</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New Regasification Terminals And Expansion Of Mothballed Terminals Across Europe  </a:t>
            </a:r>
          </a:p>
        </p:txBody>
      </p:sp>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shown by the map to the right, the regasification terminals under development are geographically well distributed. This does not even include the potential development of any pipeline infrastructure to better connect the Iberian peninsula, which has surplus regasification capacity with mothballed regasification plants making up 40% of the EU’s total existing regasification capacity, with gas-starved Central Europe, which would further guarantee access to gas and help narrow geographic disparities in the distribution of gas within Europe. </a:t>
            </a:r>
          </a:p>
          <a:p>
            <a:endParaRPr lang="en-US" dirty="0"/>
          </a:p>
        </p:txBody>
      </p:sp>
      <p:sp>
        <p:nvSpPr>
          <p:cNvPr id="18" name="Content Placeholder 3">
            <a:extLst>
              <a:ext uri="{FF2B5EF4-FFF2-40B4-BE49-F238E27FC236}">
                <a16:creationId xmlns:a16="http://schemas.microsoft.com/office/drawing/2014/main" id="{DD9CDE3E-50D6-B654-AC7F-CAE32CD56972}"/>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3" name="图片 2">
            <a:extLst>
              <a:ext uri="{FF2B5EF4-FFF2-40B4-BE49-F238E27FC236}">
                <a16:creationId xmlns:a16="http://schemas.microsoft.com/office/drawing/2014/main" id="{33A7A2C2-11BF-F6CE-4D8A-9170DEBFA906}"/>
              </a:ext>
            </a:extLst>
          </p:cNvPr>
          <p:cNvPicPr>
            <a:picLocks noChangeAspect="1"/>
          </p:cNvPicPr>
          <p:nvPr/>
        </p:nvPicPr>
        <p:blipFill>
          <a:blip r:embed="rId2"/>
          <a:stretch>
            <a:fillRect/>
          </a:stretch>
        </p:blipFill>
        <p:spPr>
          <a:xfrm>
            <a:off x="3910584" y="1563624"/>
            <a:ext cx="7665720" cy="5294376"/>
          </a:xfrm>
          <a:prstGeom prst="rect">
            <a:avLst/>
          </a:prstGeom>
        </p:spPr>
      </p:pic>
      <p:sp>
        <p:nvSpPr>
          <p:cNvPr id="4" name="矩形 3">
            <a:extLst>
              <a:ext uri="{FF2B5EF4-FFF2-40B4-BE49-F238E27FC236}">
                <a16:creationId xmlns:a16="http://schemas.microsoft.com/office/drawing/2014/main" id="{DE1CB645-82AB-8792-65D4-55C41537D187}"/>
              </a:ext>
            </a:extLst>
          </p:cNvPr>
          <p:cNvSpPr/>
          <p:nvPr/>
        </p:nvSpPr>
        <p:spPr>
          <a:xfrm>
            <a:off x="5062728" y="1746504"/>
            <a:ext cx="408432" cy="115824"/>
          </a:xfrm>
          <a:prstGeom prst="rect">
            <a:avLst/>
          </a:prstGeom>
          <a:solidFill>
            <a:srgbClr val="FFFFFF"/>
          </a:solidFill>
        </p:spPr>
        <p:txBody>
          <a:bodyPr wrap="none" lIns="0" tIns="0" rIns="0" bIns="0">
            <a:noAutofit/>
          </a:bodyPr>
          <a:lstStyle/>
          <a:p>
            <a:pPr indent="0"/>
            <a:r>
              <a:rPr lang="en-US" sz="600" b="1">
                <a:solidFill>
                  <a:srgbClr val="A8A8A8"/>
                </a:solidFill>
                <a:latin typeface="Arial"/>
              </a:rPr>
              <a:t>ICELAND</a:t>
            </a:r>
          </a:p>
        </p:txBody>
      </p:sp>
      <p:sp>
        <p:nvSpPr>
          <p:cNvPr id="6" name="矩形 5">
            <a:extLst>
              <a:ext uri="{FF2B5EF4-FFF2-40B4-BE49-F238E27FC236}">
                <a16:creationId xmlns:a16="http://schemas.microsoft.com/office/drawing/2014/main" id="{E1D781CF-095D-989E-0303-2765BD2F3C3A}"/>
              </a:ext>
            </a:extLst>
          </p:cNvPr>
          <p:cNvSpPr/>
          <p:nvPr/>
        </p:nvSpPr>
        <p:spPr>
          <a:xfrm>
            <a:off x="8641080" y="2203704"/>
            <a:ext cx="457200" cy="12801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FINLAND</a:t>
            </a:r>
          </a:p>
        </p:txBody>
      </p:sp>
      <p:sp>
        <p:nvSpPr>
          <p:cNvPr id="7" name="矩形 6">
            <a:extLst>
              <a:ext uri="{FF2B5EF4-FFF2-40B4-BE49-F238E27FC236}">
                <a16:creationId xmlns:a16="http://schemas.microsoft.com/office/drawing/2014/main" id="{FDE85E83-E018-5B26-32E6-3EFA4CFDB3C3}"/>
              </a:ext>
            </a:extLst>
          </p:cNvPr>
          <p:cNvSpPr/>
          <p:nvPr/>
        </p:nvSpPr>
        <p:spPr>
          <a:xfrm>
            <a:off x="7696200" y="2432304"/>
            <a:ext cx="441960" cy="11277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SWEDEN</a:t>
            </a:r>
          </a:p>
        </p:txBody>
      </p:sp>
      <p:sp>
        <p:nvSpPr>
          <p:cNvPr id="8" name="矩形 7">
            <a:extLst>
              <a:ext uri="{FF2B5EF4-FFF2-40B4-BE49-F238E27FC236}">
                <a16:creationId xmlns:a16="http://schemas.microsoft.com/office/drawing/2014/main" id="{AFF52B4E-5279-804B-0C58-F6BE0E9BD233}"/>
              </a:ext>
            </a:extLst>
          </p:cNvPr>
          <p:cNvSpPr/>
          <p:nvPr/>
        </p:nvSpPr>
        <p:spPr>
          <a:xfrm>
            <a:off x="8923020" y="2816352"/>
            <a:ext cx="783336" cy="115824"/>
          </a:xfrm>
          <a:prstGeom prst="rect">
            <a:avLst/>
          </a:prstGeom>
          <a:noFill/>
        </p:spPr>
        <p:txBody>
          <a:bodyPr wrap="none" lIns="0" tIns="0" rIns="0" bIns="0">
            <a:noAutofit/>
          </a:bodyPr>
          <a:lstStyle/>
          <a:p>
            <a:pPr indent="0"/>
            <a:r>
              <a:rPr lang="en-US" sz="800" b="1" dirty="0" err="1">
                <a:solidFill>
                  <a:srgbClr val="251E26"/>
                </a:solidFill>
                <a:latin typeface="Arial"/>
              </a:rPr>
              <a:t>Paldiski</a:t>
            </a:r>
            <a:r>
              <a:rPr lang="en-US" sz="800" b="1" dirty="0">
                <a:solidFill>
                  <a:srgbClr val="251E26"/>
                </a:solidFill>
                <a:latin typeface="Arial"/>
              </a:rPr>
              <a:t> LNG</a:t>
            </a:r>
          </a:p>
        </p:txBody>
      </p:sp>
      <p:sp>
        <p:nvSpPr>
          <p:cNvPr id="9" name="矩形 8">
            <a:extLst>
              <a:ext uri="{FF2B5EF4-FFF2-40B4-BE49-F238E27FC236}">
                <a16:creationId xmlns:a16="http://schemas.microsoft.com/office/drawing/2014/main" id="{BB4533A6-1C8B-F94F-3D61-EC383999D3F4}"/>
              </a:ext>
            </a:extLst>
          </p:cNvPr>
          <p:cNvSpPr/>
          <p:nvPr/>
        </p:nvSpPr>
        <p:spPr>
          <a:xfrm>
            <a:off x="9031224" y="3118104"/>
            <a:ext cx="883920" cy="137160"/>
          </a:xfrm>
          <a:prstGeom prst="rect">
            <a:avLst/>
          </a:prstGeom>
          <a:solidFill>
            <a:srgbClr val="FFFFFF"/>
          </a:solidFill>
        </p:spPr>
        <p:txBody>
          <a:bodyPr wrap="none" lIns="0" tIns="0" rIns="0" bIns="0">
            <a:noAutofit/>
          </a:bodyPr>
          <a:lstStyle/>
          <a:p>
            <a:pPr indent="0"/>
            <a:r>
              <a:rPr lang="en-US" sz="800" b="1" dirty="0" err="1">
                <a:solidFill>
                  <a:srgbClr val="251E26"/>
                </a:solidFill>
                <a:latin typeface="Arial"/>
              </a:rPr>
              <a:t>Incukalns</a:t>
            </a:r>
            <a:r>
              <a:rPr lang="en-US" sz="800" b="1" dirty="0">
                <a:solidFill>
                  <a:srgbClr val="251E26"/>
                </a:solidFill>
                <a:latin typeface="Arial"/>
              </a:rPr>
              <a:t> LNG</a:t>
            </a:r>
          </a:p>
        </p:txBody>
      </p:sp>
      <p:sp>
        <p:nvSpPr>
          <p:cNvPr id="12" name="矩形 11">
            <a:extLst>
              <a:ext uri="{FF2B5EF4-FFF2-40B4-BE49-F238E27FC236}">
                <a16:creationId xmlns:a16="http://schemas.microsoft.com/office/drawing/2014/main" id="{607C7BEE-F16A-5B3E-E7E2-5B61CFE2B29F}"/>
              </a:ext>
            </a:extLst>
          </p:cNvPr>
          <p:cNvSpPr/>
          <p:nvPr/>
        </p:nvSpPr>
        <p:spPr>
          <a:xfrm>
            <a:off x="8945880" y="3300984"/>
            <a:ext cx="405384" cy="9753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LATVIA</a:t>
            </a:r>
          </a:p>
        </p:txBody>
      </p:sp>
      <p:sp>
        <p:nvSpPr>
          <p:cNvPr id="13" name="矩形 12">
            <a:extLst>
              <a:ext uri="{FF2B5EF4-FFF2-40B4-BE49-F238E27FC236}">
                <a16:creationId xmlns:a16="http://schemas.microsoft.com/office/drawing/2014/main" id="{21A2CF7A-D169-FE65-1AB9-189838A82119}"/>
              </a:ext>
            </a:extLst>
          </p:cNvPr>
          <p:cNvSpPr/>
          <p:nvPr/>
        </p:nvSpPr>
        <p:spPr>
          <a:xfrm>
            <a:off x="8674608" y="3474720"/>
            <a:ext cx="554736" cy="121920"/>
          </a:xfrm>
          <a:prstGeom prst="rect">
            <a:avLst/>
          </a:prstGeom>
          <a:solidFill>
            <a:srgbClr val="FFFFFF"/>
          </a:solidFill>
        </p:spPr>
        <p:txBody>
          <a:bodyPr wrap="none" lIns="0" tIns="0" rIns="0" bIns="0">
            <a:noAutofit/>
          </a:bodyPr>
          <a:lstStyle/>
          <a:p>
            <a:pPr indent="0"/>
            <a:r>
              <a:rPr lang="en-US" sz="600" b="1">
                <a:solidFill>
                  <a:srgbClr val="A8A8A8"/>
                </a:solidFill>
                <a:latin typeface="Arial"/>
              </a:rPr>
              <a:t>LITHUANIA</a:t>
            </a:r>
          </a:p>
        </p:txBody>
      </p:sp>
      <p:sp>
        <p:nvSpPr>
          <p:cNvPr id="14" name="矩形 13">
            <a:extLst>
              <a:ext uri="{FF2B5EF4-FFF2-40B4-BE49-F238E27FC236}">
                <a16:creationId xmlns:a16="http://schemas.microsoft.com/office/drawing/2014/main" id="{67436200-5C3F-BCAB-488A-E67CBD5F70C4}"/>
              </a:ext>
            </a:extLst>
          </p:cNvPr>
          <p:cNvSpPr/>
          <p:nvPr/>
        </p:nvSpPr>
        <p:spPr>
          <a:xfrm>
            <a:off x="6306312" y="3372350"/>
            <a:ext cx="473583" cy="184666"/>
          </a:xfrm>
          <a:prstGeom prst="rect">
            <a:avLst/>
          </a:prstGeom>
          <a:solidFill>
            <a:srgbClr val="E2E2E2"/>
          </a:solidFill>
        </p:spPr>
        <p:txBody>
          <a:bodyPr wrap="square" lIns="0" tIns="0" rIns="0" bIns="0">
            <a:spAutoFit/>
          </a:bodyPr>
          <a:lstStyle/>
          <a:p>
            <a:pPr indent="0"/>
            <a:r>
              <a:rPr lang="en-US" sz="600" b="1" dirty="0">
                <a:solidFill>
                  <a:srgbClr val="A8A8A8"/>
                </a:solidFill>
                <a:latin typeface="Arial"/>
              </a:rPr>
              <a:t>UNITED KINGDOM</a:t>
            </a:r>
          </a:p>
        </p:txBody>
      </p:sp>
      <p:sp>
        <p:nvSpPr>
          <p:cNvPr id="15" name="矩形 14">
            <a:extLst>
              <a:ext uri="{FF2B5EF4-FFF2-40B4-BE49-F238E27FC236}">
                <a16:creationId xmlns:a16="http://schemas.microsoft.com/office/drawing/2014/main" id="{99594320-276C-2F73-2860-2C058A507557}"/>
              </a:ext>
            </a:extLst>
          </p:cNvPr>
          <p:cNvSpPr/>
          <p:nvPr/>
        </p:nvSpPr>
        <p:spPr>
          <a:xfrm>
            <a:off x="6425184" y="3596640"/>
            <a:ext cx="890016" cy="146304"/>
          </a:xfrm>
          <a:prstGeom prst="rect">
            <a:avLst/>
          </a:prstGeom>
          <a:noFill/>
        </p:spPr>
        <p:txBody>
          <a:bodyPr wrap="none" lIns="0" tIns="0" rIns="0" bIns="0">
            <a:noAutofit/>
          </a:bodyPr>
          <a:lstStyle/>
          <a:p>
            <a:pPr indent="0"/>
            <a:r>
              <a:rPr lang="en-US" sz="800" b="1" dirty="0">
                <a:solidFill>
                  <a:srgbClr val="251E26"/>
                </a:solidFill>
                <a:latin typeface="Arial"/>
              </a:rPr>
              <a:t>Teesside FSRU</a:t>
            </a:r>
          </a:p>
        </p:txBody>
      </p:sp>
      <p:sp>
        <p:nvSpPr>
          <p:cNvPr id="16" name="矩形 15">
            <a:extLst>
              <a:ext uri="{FF2B5EF4-FFF2-40B4-BE49-F238E27FC236}">
                <a16:creationId xmlns:a16="http://schemas.microsoft.com/office/drawing/2014/main" id="{4467177C-4806-CAC3-BD38-E0F108B7CD43}"/>
              </a:ext>
            </a:extLst>
          </p:cNvPr>
          <p:cNvSpPr/>
          <p:nvPr/>
        </p:nvSpPr>
        <p:spPr>
          <a:xfrm>
            <a:off x="7431024" y="3636264"/>
            <a:ext cx="813816" cy="234696"/>
          </a:xfrm>
          <a:prstGeom prst="rect">
            <a:avLst/>
          </a:prstGeom>
          <a:noFill/>
        </p:spPr>
        <p:txBody>
          <a:bodyPr lIns="0" tIns="0" rIns="0" bIns="0">
            <a:noAutofit/>
          </a:bodyPr>
          <a:lstStyle/>
          <a:p>
            <a:pPr indent="0"/>
            <a:r>
              <a:rPr lang="en-US" sz="800" b="1" dirty="0" err="1">
                <a:solidFill>
                  <a:srgbClr val="251E26"/>
                </a:solidFill>
                <a:latin typeface="Arial"/>
              </a:rPr>
              <a:t>Brunsbuettel</a:t>
            </a:r>
            <a:r>
              <a:rPr lang="en-US" sz="800" b="1" dirty="0">
                <a:solidFill>
                  <a:srgbClr val="251E26"/>
                </a:solidFill>
                <a:latin typeface="Arial"/>
              </a:rPr>
              <a:t> LNG</a:t>
            </a:r>
          </a:p>
        </p:txBody>
      </p:sp>
      <p:sp>
        <p:nvSpPr>
          <p:cNvPr id="19" name="矩形 18">
            <a:extLst>
              <a:ext uri="{FF2B5EF4-FFF2-40B4-BE49-F238E27FC236}">
                <a16:creationId xmlns:a16="http://schemas.microsoft.com/office/drawing/2014/main" id="{801FF145-AB5F-0086-6757-95B9F8D26E2C}"/>
              </a:ext>
            </a:extLst>
          </p:cNvPr>
          <p:cNvSpPr/>
          <p:nvPr/>
        </p:nvSpPr>
        <p:spPr>
          <a:xfrm>
            <a:off x="6022848" y="3819144"/>
            <a:ext cx="1088136" cy="128016"/>
          </a:xfrm>
          <a:prstGeom prst="rect">
            <a:avLst/>
          </a:prstGeom>
          <a:noFill/>
        </p:spPr>
        <p:txBody>
          <a:bodyPr wrap="none" lIns="0" tIns="0" rIns="0" bIns="0">
            <a:noAutofit/>
          </a:bodyPr>
          <a:lstStyle/>
          <a:p>
            <a:pPr indent="0"/>
            <a:r>
              <a:rPr lang="en-US" sz="800" b="1">
                <a:solidFill>
                  <a:srgbClr val="251E26"/>
                </a:solidFill>
                <a:latin typeface="Arial"/>
              </a:rPr>
              <a:t>Eemshaven FSRU</a:t>
            </a:r>
          </a:p>
        </p:txBody>
      </p:sp>
      <p:sp>
        <p:nvSpPr>
          <p:cNvPr id="20" name="矩形 19">
            <a:extLst>
              <a:ext uri="{FF2B5EF4-FFF2-40B4-BE49-F238E27FC236}">
                <a16:creationId xmlns:a16="http://schemas.microsoft.com/office/drawing/2014/main" id="{BB8D4B80-BF15-CC0F-BF56-5F8CFB46C270}"/>
              </a:ext>
            </a:extLst>
          </p:cNvPr>
          <p:cNvSpPr/>
          <p:nvPr/>
        </p:nvSpPr>
        <p:spPr>
          <a:xfrm>
            <a:off x="5815584" y="4032504"/>
            <a:ext cx="1088136" cy="100584"/>
          </a:xfrm>
          <a:prstGeom prst="rect">
            <a:avLst/>
          </a:prstGeom>
          <a:noFill/>
        </p:spPr>
        <p:txBody>
          <a:bodyPr wrap="none" lIns="0" tIns="0" rIns="0" bIns="0">
            <a:noAutofit/>
          </a:bodyPr>
          <a:lstStyle/>
          <a:p>
            <a:pPr indent="0"/>
            <a:r>
              <a:rPr lang="en-US" sz="800" b="1" dirty="0">
                <a:solidFill>
                  <a:srgbClr val="251E26"/>
                </a:solidFill>
                <a:latin typeface="Arial"/>
              </a:rPr>
              <a:t>Gate LNG expansion 2</a:t>
            </a:r>
          </a:p>
        </p:txBody>
      </p:sp>
      <p:sp>
        <p:nvSpPr>
          <p:cNvPr id="21" name="矩形 20">
            <a:extLst>
              <a:ext uri="{FF2B5EF4-FFF2-40B4-BE49-F238E27FC236}">
                <a16:creationId xmlns:a16="http://schemas.microsoft.com/office/drawing/2014/main" id="{BF080C49-A75D-6D49-FCDF-20897CFEF1BE}"/>
              </a:ext>
            </a:extLst>
          </p:cNvPr>
          <p:cNvSpPr/>
          <p:nvPr/>
        </p:nvSpPr>
        <p:spPr>
          <a:xfrm>
            <a:off x="7354824" y="3977640"/>
            <a:ext cx="914400" cy="237744"/>
          </a:xfrm>
          <a:prstGeom prst="rect">
            <a:avLst/>
          </a:prstGeom>
          <a:solidFill>
            <a:srgbClr val="FFFFFF"/>
          </a:solidFill>
        </p:spPr>
        <p:txBody>
          <a:bodyPr lIns="0" tIns="0" rIns="0" bIns="0">
            <a:noAutofit/>
          </a:bodyPr>
          <a:lstStyle/>
          <a:p>
            <a:pPr indent="0"/>
            <a:r>
              <a:rPr lang="en-US" sz="800" b="1">
                <a:solidFill>
                  <a:srgbClr val="251E26"/>
                </a:solidFill>
                <a:latin typeface="Arial"/>
              </a:rPr>
              <a:t>Wilhelmshaven FSRU</a:t>
            </a:r>
          </a:p>
        </p:txBody>
      </p:sp>
      <p:sp>
        <p:nvSpPr>
          <p:cNvPr id="22" name="矩形 21">
            <a:extLst>
              <a:ext uri="{FF2B5EF4-FFF2-40B4-BE49-F238E27FC236}">
                <a16:creationId xmlns:a16="http://schemas.microsoft.com/office/drawing/2014/main" id="{A9FCF39D-83A3-C512-6AA4-712DB9469DEA}"/>
              </a:ext>
            </a:extLst>
          </p:cNvPr>
          <p:cNvSpPr/>
          <p:nvPr/>
        </p:nvSpPr>
        <p:spPr>
          <a:xfrm>
            <a:off x="8360664" y="4053840"/>
            <a:ext cx="466344" cy="13716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POLAND</a:t>
            </a:r>
          </a:p>
        </p:txBody>
      </p:sp>
      <p:sp>
        <p:nvSpPr>
          <p:cNvPr id="23" name="矩形 22">
            <a:extLst>
              <a:ext uri="{FF2B5EF4-FFF2-40B4-BE49-F238E27FC236}">
                <a16:creationId xmlns:a16="http://schemas.microsoft.com/office/drawing/2014/main" id="{9B06D307-A3E1-2FDE-DD87-78A0AE603C6D}"/>
              </a:ext>
            </a:extLst>
          </p:cNvPr>
          <p:cNvSpPr/>
          <p:nvPr/>
        </p:nvSpPr>
        <p:spPr>
          <a:xfrm>
            <a:off x="9314688" y="3672840"/>
            <a:ext cx="478536" cy="13716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BELARUS</a:t>
            </a:r>
          </a:p>
        </p:txBody>
      </p:sp>
      <p:sp>
        <p:nvSpPr>
          <p:cNvPr id="24" name="矩形 23">
            <a:extLst>
              <a:ext uri="{FF2B5EF4-FFF2-40B4-BE49-F238E27FC236}">
                <a16:creationId xmlns:a16="http://schemas.microsoft.com/office/drawing/2014/main" id="{B9E6F631-D418-387F-1F86-86B98BE53996}"/>
              </a:ext>
            </a:extLst>
          </p:cNvPr>
          <p:cNvSpPr/>
          <p:nvPr/>
        </p:nvSpPr>
        <p:spPr>
          <a:xfrm>
            <a:off x="5632704" y="4343400"/>
            <a:ext cx="944880" cy="131064"/>
          </a:xfrm>
          <a:prstGeom prst="rect">
            <a:avLst/>
          </a:prstGeom>
          <a:noFill/>
        </p:spPr>
        <p:txBody>
          <a:bodyPr wrap="none" lIns="0" tIns="0" rIns="0" bIns="0">
            <a:noAutofit/>
          </a:bodyPr>
          <a:lstStyle/>
          <a:p>
            <a:pPr indent="0"/>
            <a:r>
              <a:rPr lang="en-US" sz="800" b="1">
                <a:solidFill>
                  <a:srgbClr val="251E26"/>
                </a:solidFill>
                <a:latin typeface="Arial"/>
              </a:rPr>
              <a:t>Le Havre FSRU</a:t>
            </a:r>
          </a:p>
        </p:txBody>
      </p:sp>
      <p:sp>
        <p:nvSpPr>
          <p:cNvPr id="25" name="矩形 24">
            <a:extLst>
              <a:ext uri="{FF2B5EF4-FFF2-40B4-BE49-F238E27FC236}">
                <a16:creationId xmlns:a16="http://schemas.microsoft.com/office/drawing/2014/main" id="{C8A0CF42-AC7A-F217-CB35-B46AEB07BE91}"/>
              </a:ext>
            </a:extLst>
          </p:cNvPr>
          <p:cNvSpPr/>
          <p:nvPr/>
        </p:nvSpPr>
        <p:spPr>
          <a:xfrm>
            <a:off x="6583680" y="4221480"/>
            <a:ext cx="694944" cy="213360"/>
          </a:xfrm>
          <a:prstGeom prst="rect">
            <a:avLst/>
          </a:prstGeom>
          <a:solidFill>
            <a:srgbClr val="FFFFFF"/>
          </a:solidFill>
        </p:spPr>
        <p:txBody>
          <a:bodyPr lIns="0" tIns="0" rIns="0" bIns="0">
            <a:noAutofit/>
          </a:bodyPr>
          <a:lstStyle/>
          <a:p>
            <a:pPr indent="0"/>
            <a:r>
              <a:rPr lang="en-US" sz="600" b="1" dirty="0">
                <a:solidFill>
                  <a:srgbClr val="A8A8A8"/>
                </a:solidFill>
                <a:latin typeface="Arial"/>
              </a:rPr>
              <a:t>NETHERLANDS BELGIUM</a:t>
            </a:r>
          </a:p>
        </p:txBody>
      </p:sp>
      <p:sp>
        <p:nvSpPr>
          <p:cNvPr id="26" name="矩形 25">
            <a:extLst>
              <a:ext uri="{FF2B5EF4-FFF2-40B4-BE49-F238E27FC236}">
                <a16:creationId xmlns:a16="http://schemas.microsoft.com/office/drawing/2014/main" id="{B3F88E86-E24E-E0FF-9283-B7A3457517FD}"/>
              </a:ext>
            </a:extLst>
          </p:cNvPr>
          <p:cNvSpPr/>
          <p:nvPr/>
        </p:nvSpPr>
        <p:spPr>
          <a:xfrm>
            <a:off x="7921752" y="4428744"/>
            <a:ext cx="423672" cy="213360"/>
          </a:xfrm>
          <a:prstGeom prst="rect">
            <a:avLst/>
          </a:prstGeom>
          <a:solidFill>
            <a:srgbClr val="FFFFFF"/>
          </a:solidFill>
        </p:spPr>
        <p:txBody>
          <a:bodyPr lIns="0" tIns="0" rIns="0" bIns="0">
            <a:noAutofit/>
          </a:bodyPr>
          <a:lstStyle/>
          <a:p>
            <a:pPr indent="0">
              <a:lnSpc>
                <a:spcPct val="108000"/>
              </a:lnSpc>
            </a:pPr>
            <a:r>
              <a:rPr lang="en-US" sz="600" b="1" dirty="0">
                <a:solidFill>
                  <a:srgbClr val="A8A8A8"/>
                </a:solidFill>
                <a:latin typeface="Arial"/>
              </a:rPr>
              <a:t>CZECH REPUBLIC</a:t>
            </a:r>
          </a:p>
        </p:txBody>
      </p:sp>
      <p:sp>
        <p:nvSpPr>
          <p:cNvPr id="27" name="矩形 26">
            <a:extLst>
              <a:ext uri="{FF2B5EF4-FFF2-40B4-BE49-F238E27FC236}">
                <a16:creationId xmlns:a16="http://schemas.microsoft.com/office/drawing/2014/main" id="{E750DC58-83C7-A7B6-0FFB-476976A1DD5F}"/>
              </a:ext>
            </a:extLst>
          </p:cNvPr>
          <p:cNvSpPr/>
          <p:nvPr/>
        </p:nvSpPr>
        <p:spPr>
          <a:xfrm>
            <a:off x="8564880" y="4541520"/>
            <a:ext cx="512064" cy="12192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SLOVAKIA</a:t>
            </a:r>
          </a:p>
        </p:txBody>
      </p:sp>
      <p:sp>
        <p:nvSpPr>
          <p:cNvPr id="28" name="矩形 27">
            <a:extLst>
              <a:ext uri="{FF2B5EF4-FFF2-40B4-BE49-F238E27FC236}">
                <a16:creationId xmlns:a16="http://schemas.microsoft.com/office/drawing/2014/main" id="{88A74A08-B45D-DA52-C813-8BF2A70336A9}"/>
              </a:ext>
            </a:extLst>
          </p:cNvPr>
          <p:cNvSpPr/>
          <p:nvPr/>
        </p:nvSpPr>
        <p:spPr>
          <a:xfrm>
            <a:off x="9448800" y="4565904"/>
            <a:ext cx="512064" cy="14325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MOLDOVA</a:t>
            </a:r>
          </a:p>
        </p:txBody>
      </p:sp>
      <p:sp>
        <p:nvSpPr>
          <p:cNvPr id="29" name="矩形 28">
            <a:extLst>
              <a:ext uri="{FF2B5EF4-FFF2-40B4-BE49-F238E27FC236}">
                <a16:creationId xmlns:a16="http://schemas.microsoft.com/office/drawing/2014/main" id="{FC8B66F9-2FD6-2728-E621-CCC8DAD446CA}"/>
              </a:ext>
            </a:extLst>
          </p:cNvPr>
          <p:cNvSpPr/>
          <p:nvPr/>
        </p:nvSpPr>
        <p:spPr>
          <a:xfrm>
            <a:off x="6306312" y="4962144"/>
            <a:ext cx="460248" cy="12801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FRANCE</a:t>
            </a:r>
          </a:p>
        </p:txBody>
      </p:sp>
      <p:sp>
        <p:nvSpPr>
          <p:cNvPr id="30" name="矩形 29">
            <a:extLst>
              <a:ext uri="{FF2B5EF4-FFF2-40B4-BE49-F238E27FC236}">
                <a16:creationId xmlns:a16="http://schemas.microsoft.com/office/drawing/2014/main" id="{3C082554-8D7E-4BEC-3B44-C05BEA8F21F7}"/>
              </a:ext>
            </a:extLst>
          </p:cNvPr>
          <p:cNvSpPr/>
          <p:nvPr/>
        </p:nvSpPr>
        <p:spPr>
          <a:xfrm>
            <a:off x="6934200" y="4962144"/>
            <a:ext cx="701040" cy="11277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SWITZERLAND</a:t>
            </a:r>
          </a:p>
        </p:txBody>
      </p:sp>
      <p:sp>
        <p:nvSpPr>
          <p:cNvPr id="31" name="矩形 30">
            <a:extLst>
              <a:ext uri="{FF2B5EF4-FFF2-40B4-BE49-F238E27FC236}">
                <a16:creationId xmlns:a16="http://schemas.microsoft.com/office/drawing/2014/main" id="{C8147F09-3205-5A9C-42A1-AFF793BDBBF3}"/>
              </a:ext>
            </a:extLst>
          </p:cNvPr>
          <p:cNvSpPr/>
          <p:nvPr/>
        </p:nvSpPr>
        <p:spPr>
          <a:xfrm>
            <a:off x="7894320" y="4809744"/>
            <a:ext cx="451104" cy="91440"/>
          </a:xfrm>
          <a:prstGeom prst="rect">
            <a:avLst/>
          </a:prstGeom>
          <a:solidFill>
            <a:srgbClr val="FFFFFF"/>
          </a:solidFill>
        </p:spPr>
        <p:txBody>
          <a:bodyPr wrap="none" lIns="0" tIns="0" rIns="0" bIns="0">
            <a:noAutofit/>
          </a:bodyPr>
          <a:lstStyle/>
          <a:p>
            <a:pPr indent="0"/>
            <a:r>
              <a:rPr lang="en-US" sz="600" b="1">
                <a:solidFill>
                  <a:srgbClr val="A8A8A8"/>
                </a:solidFill>
                <a:latin typeface="Arial"/>
              </a:rPr>
              <a:t>AUSTRIA</a:t>
            </a:r>
          </a:p>
        </p:txBody>
      </p:sp>
      <p:sp>
        <p:nvSpPr>
          <p:cNvPr id="32" name="矩形 31">
            <a:extLst>
              <a:ext uri="{FF2B5EF4-FFF2-40B4-BE49-F238E27FC236}">
                <a16:creationId xmlns:a16="http://schemas.microsoft.com/office/drawing/2014/main" id="{918CAB36-0D8C-28C9-F952-E65FA457E035}"/>
              </a:ext>
            </a:extLst>
          </p:cNvPr>
          <p:cNvSpPr/>
          <p:nvPr/>
        </p:nvSpPr>
        <p:spPr>
          <a:xfrm>
            <a:off x="8452104" y="4840224"/>
            <a:ext cx="515112" cy="8229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HUNGARY</a:t>
            </a:r>
          </a:p>
        </p:txBody>
      </p:sp>
      <p:sp>
        <p:nvSpPr>
          <p:cNvPr id="33" name="矩形 32">
            <a:extLst>
              <a:ext uri="{FF2B5EF4-FFF2-40B4-BE49-F238E27FC236}">
                <a16:creationId xmlns:a16="http://schemas.microsoft.com/office/drawing/2014/main" id="{709FFBFC-A93B-43E2-BAEA-994001ABA2A7}"/>
              </a:ext>
            </a:extLst>
          </p:cNvPr>
          <p:cNvSpPr/>
          <p:nvPr/>
        </p:nvSpPr>
        <p:spPr>
          <a:xfrm>
            <a:off x="8025384" y="4937760"/>
            <a:ext cx="518160" cy="131064"/>
          </a:xfrm>
          <a:prstGeom prst="rect">
            <a:avLst/>
          </a:prstGeom>
          <a:solidFill>
            <a:srgbClr val="FFFFFF"/>
          </a:solidFill>
        </p:spPr>
        <p:txBody>
          <a:bodyPr wrap="none" lIns="0" tIns="0" rIns="0" bIns="0">
            <a:noAutofit/>
          </a:bodyPr>
          <a:lstStyle/>
          <a:p>
            <a:pPr indent="0"/>
            <a:r>
              <a:rPr lang="en-US" sz="600" b="1">
                <a:solidFill>
                  <a:srgbClr val="A8A8A8"/>
                </a:solidFill>
                <a:latin typeface="Arial"/>
              </a:rPr>
              <a:t>SLOVENIA</a:t>
            </a:r>
          </a:p>
        </p:txBody>
      </p:sp>
      <p:sp>
        <p:nvSpPr>
          <p:cNvPr id="34" name="矩形 33">
            <a:extLst>
              <a:ext uri="{FF2B5EF4-FFF2-40B4-BE49-F238E27FC236}">
                <a16:creationId xmlns:a16="http://schemas.microsoft.com/office/drawing/2014/main" id="{3C82F480-FCCD-6285-C9D0-D29057720498}"/>
              </a:ext>
            </a:extLst>
          </p:cNvPr>
          <p:cNvSpPr/>
          <p:nvPr/>
        </p:nvSpPr>
        <p:spPr>
          <a:xfrm>
            <a:off x="9220200" y="4962144"/>
            <a:ext cx="509016" cy="9753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ROMANIA</a:t>
            </a:r>
          </a:p>
        </p:txBody>
      </p:sp>
      <p:sp>
        <p:nvSpPr>
          <p:cNvPr id="35" name="矩形 34">
            <a:extLst>
              <a:ext uri="{FF2B5EF4-FFF2-40B4-BE49-F238E27FC236}">
                <a16:creationId xmlns:a16="http://schemas.microsoft.com/office/drawing/2014/main" id="{AA4116D3-C528-EC91-8E15-E68CB9302B2C}"/>
              </a:ext>
            </a:extLst>
          </p:cNvPr>
          <p:cNvSpPr/>
          <p:nvPr/>
        </p:nvSpPr>
        <p:spPr>
          <a:xfrm>
            <a:off x="7543800" y="5099304"/>
            <a:ext cx="304800" cy="115824"/>
          </a:xfrm>
          <a:prstGeom prst="rect">
            <a:avLst/>
          </a:prstGeom>
          <a:solidFill>
            <a:srgbClr val="FFFFFF"/>
          </a:solidFill>
        </p:spPr>
        <p:txBody>
          <a:bodyPr wrap="none" lIns="0" tIns="0" rIns="0" bIns="0">
            <a:noAutofit/>
          </a:bodyPr>
          <a:lstStyle/>
          <a:p>
            <a:pPr indent="0"/>
            <a:r>
              <a:rPr lang="en-US" sz="600" b="1">
                <a:solidFill>
                  <a:srgbClr val="A8A8A8"/>
                </a:solidFill>
                <a:latin typeface="Arial"/>
              </a:rPr>
              <a:t>ITALY</a:t>
            </a:r>
          </a:p>
        </p:txBody>
      </p:sp>
      <p:sp>
        <p:nvSpPr>
          <p:cNvPr id="36" name="矩形 35">
            <a:extLst>
              <a:ext uri="{FF2B5EF4-FFF2-40B4-BE49-F238E27FC236}">
                <a16:creationId xmlns:a16="http://schemas.microsoft.com/office/drawing/2014/main" id="{8F106D00-636A-8A3F-6088-AAE0EA7D02F3}"/>
              </a:ext>
            </a:extLst>
          </p:cNvPr>
          <p:cNvSpPr/>
          <p:nvPr/>
        </p:nvSpPr>
        <p:spPr>
          <a:xfrm>
            <a:off x="7549896" y="5245608"/>
            <a:ext cx="359664" cy="118872"/>
          </a:xfrm>
          <a:prstGeom prst="rect">
            <a:avLst/>
          </a:prstGeom>
          <a:noFill/>
        </p:spPr>
        <p:txBody>
          <a:bodyPr wrap="none" lIns="0" tIns="0" rIns="0" bIns="0">
            <a:noAutofit/>
          </a:bodyPr>
          <a:lstStyle/>
          <a:p>
            <a:pPr indent="0"/>
            <a:r>
              <a:rPr lang="en-US" sz="800" b="1" dirty="0">
                <a:solidFill>
                  <a:srgbClr val="251E26"/>
                </a:solidFill>
                <a:latin typeface="Arial"/>
              </a:rPr>
              <a:t>FSRU</a:t>
            </a:r>
          </a:p>
        </p:txBody>
      </p:sp>
      <p:sp>
        <p:nvSpPr>
          <p:cNvPr id="37" name="矩形 36">
            <a:extLst>
              <a:ext uri="{FF2B5EF4-FFF2-40B4-BE49-F238E27FC236}">
                <a16:creationId xmlns:a16="http://schemas.microsoft.com/office/drawing/2014/main" id="{9C0BCD42-3901-1873-0CB8-80F4D02A01F2}"/>
              </a:ext>
            </a:extLst>
          </p:cNvPr>
          <p:cNvSpPr/>
          <p:nvPr/>
        </p:nvSpPr>
        <p:spPr>
          <a:xfrm>
            <a:off x="8049768" y="5093208"/>
            <a:ext cx="810768" cy="82296"/>
          </a:xfrm>
          <a:prstGeom prst="rect">
            <a:avLst/>
          </a:prstGeom>
          <a:solidFill>
            <a:srgbClr val="FFFFFF"/>
          </a:solidFill>
        </p:spPr>
        <p:txBody>
          <a:bodyPr wrap="none" lIns="0" tIns="0" rIns="0" bIns="0">
            <a:noAutofit/>
          </a:bodyPr>
          <a:lstStyle/>
          <a:p>
            <a:pPr indent="0"/>
            <a:r>
              <a:rPr lang="en-US" sz="800" b="1">
                <a:solidFill>
                  <a:srgbClr val="251E26"/>
                </a:solidFill>
                <a:latin typeface="Arial"/>
              </a:rPr>
              <a:t>Slovenia LNG</a:t>
            </a:r>
          </a:p>
        </p:txBody>
      </p:sp>
      <p:sp>
        <p:nvSpPr>
          <p:cNvPr id="38" name="矩形 37">
            <a:extLst>
              <a:ext uri="{FF2B5EF4-FFF2-40B4-BE49-F238E27FC236}">
                <a16:creationId xmlns:a16="http://schemas.microsoft.com/office/drawing/2014/main" id="{A1B192BE-8239-7A83-9056-A2ADD97458CD}"/>
              </a:ext>
            </a:extLst>
          </p:cNvPr>
          <p:cNvSpPr/>
          <p:nvPr/>
        </p:nvSpPr>
        <p:spPr>
          <a:xfrm>
            <a:off x="8202168" y="5207508"/>
            <a:ext cx="1219200" cy="118872"/>
          </a:xfrm>
          <a:prstGeom prst="rect">
            <a:avLst/>
          </a:prstGeom>
          <a:noFill/>
        </p:spPr>
        <p:txBody>
          <a:bodyPr wrap="none" lIns="0" tIns="0" rIns="0" bIns="0">
            <a:noAutofit/>
          </a:bodyPr>
          <a:lstStyle/>
          <a:p>
            <a:pPr indent="0"/>
            <a:r>
              <a:rPr lang="en-US" sz="800" b="1" dirty="0" err="1">
                <a:solidFill>
                  <a:srgbClr val="251E26"/>
                </a:solidFill>
                <a:latin typeface="Arial"/>
              </a:rPr>
              <a:t>Krk</a:t>
            </a:r>
            <a:r>
              <a:rPr lang="en-US" sz="800" b="1" dirty="0">
                <a:solidFill>
                  <a:srgbClr val="251E26"/>
                </a:solidFill>
                <a:latin typeface="Arial"/>
              </a:rPr>
              <a:t> FSRU expansion</a:t>
            </a:r>
          </a:p>
        </p:txBody>
      </p:sp>
      <p:sp>
        <p:nvSpPr>
          <p:cNvPr id="39" name="矩形 38">
            <a:extLst>
              <a:ext uri="{FF2B5EF4-FFF2-40B4-BE49-F238E27FC236}">
                <a16:creationId xmlns:a16="http://schemas.microsoft.com/office/drawing/2014/main" id="{5F5801B4-83E2-69CF-D276-D0C5E24330F5}"/>
              </a:ext>
            </a:extLst>
          </p:cNvPr>
          <p:cNvSpPr/>
          <p:nvPr/>
        </p:nvSpPr>
        <p:spPr>
          <a:xfrm>
            <a:off x="8083296" y="5324285"/>
            <a:ext cx="663448" cy="276999"/>
          </a:xfrm>
          <a:prstGeom prst="rect">
            <a:avLst/>
          </a:prstGeom>
          <a:solidFill>
            <a:srgbClr val="FFFFFF"/>
          </a:solidFill>
        </p:spPr>
        <p:txBody>
          <a:bodyPr wrap="square" lIns="0" tIns="0" rIns="0" bIns="0">
            <a:spAutoFit/>
          </a:bodyPr>
          <a:lstStyle/>
          <a:p>
            <a:pPr indent="0" algn="ctr"/>
            <a:r>
              <a:rPr lang="en-US" sz="600" b="1" dirty="0">
                <a:solidFill>
                  <a:srgbClr val="A8A8A8"/>
                </a:solidFill>
                <a:latin typeface="Arial"/>
              </a:rPr>
              <a:t>CROATIA BOSNIAAND HERZEGOVINA</a:t>
            </a:r>
          </a:p>
        </p:txBody>
      </p:sp>
      <p:sp>
        <p:nvSpPr>
          <p:cNvPr id="40" name="矩形 39">
            <a:extLst>
              <a:ext uri="{FF2B5EF4-FFF2-40B4-BE49-F238E27FC236}">
                <a16:creationId xmlns:a16="http://schemas.microsoft.com/office/drawing/2014/main" id="{6AC6797A-E76B-9F48-4379-5B0CE9AF5D7A}"/>
              </a:ext>
            </a:extLst>
          </p:cNvPr>
          <p:cNvSpPr/>
          <p:nvPr/>
        </p:nvSpPr>
        <p:spPr>
          <a:xfrm>
            <a:off x="8811768" y="5373624"/>
            <a:ext cx="402336" cy="10668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SERBIA</a:t>
            </a:r>
          </a:p>
        </p:txBody>
      </p:sp>
      <p:sp>
        <p:nvSpPr>
          <p:cNvPr id="41" name="矩形 40">
            <a:extLst>
              <a:ext uri="{FF2B5EF4-FFF2-40B4-BE49-F238E27FC236}">
                <a16:creationId xmlns:a16="http://schemas.microsoft.com/office/drawing/2014/main" id="{2D676B2D-C65D-3594-E24B-C97A5DFD762A}"/>
              </a:ext>
            </a:extLst>
          </p:cNvPr>
          <p:cNvSpPr/>
          <p:nvPr/>
        </p:nvSpPr>
        <p:spPr>
          <a:xfrm>
            <a:off x="9372600" y="5361432"/>
            <a:ext cx="518160" cy="118872"/>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BULGARIA</a:t>
            </a:r>
          </a:p>
        </p:txBody>
      </p:sp>
      <p:sp>
        <p:nvSpPr>
          <p:cNvPr id="42" name="矩形 41">
            <a:extLst>
              <a:ext uri="{FF2B5EF4-FFF2-40B4-BE49-F238E27FC236}">
                <a16:creationId xmlns:a16="http://schemas.microsoft.com/office/drawing/2014/main" id="{96081293-FF00-E65F-6EB9-2CA676BBAD23}"/>
              </a:ext>
            </a:extLst>
          </p:cNvPr>
          <p:cNvSpPr/>
          <p:nvPr/>
        </p:nvSpPr>
        <p:spPr>
          <a:xfrm>
            <a:off x="8784336" y="5498592"/>
            <a:ext cx="469392" cy="97536"/>
          </a:xfrm>
          <a:prstGeom prst="rect">
            <a:avLst/>
          </a:prstGeom>
          <a:solidFill>
            <a:srgbClr val="FFFFFF"/>
          </a:solidFill>
        </p:spPr>
        <p:txBody>
          <a:bodyPr wrap="none" lIns="0" tIns="0" rIns="0" bIns="0">
            <a:noAutofit/>
          </a:bodyPr>
          <a:lstStyle/>
          <a:p>
            <a:pPr indent="0"/>
            <a:r>
              <a:rPr lang="en-US" sz="600" b="1">
                <a:solidFill>
                  <a:srgbClr val="A8A8A8"/>
                </a:solidFill>
                <a:latin typeface="Arial"/>
              </a:rPr>
              <a:t>KOSOVO</a:t>
            </a:r>
          </a:p>
        </p:txBody>
      </p:sp>
      <p:sp>
        <p:nvSpPr>
          <p:cNvPr id="44" name="矩形 43">
            <a:extLst>
              <a:ext uri="{FF2B5EF4-FFF2-40B4-BE49-F238E27FC236}">
                <a16:creationId xmlns:a16="http://schemas.microsoft.com/office/drawing/2014/main" id="{CA72D884-8401-FAE5-E9D5-5ED57DAF303B}"/>
              </a:ext>
            </a:extLst>
          </p:cNvPr>
          <p:cNvSpPr/>
          <p:nvPr/>
        </p:nvSpPr>
        <p:spPr>
          <a:xfrm>
            <a:off x="7659624" y="5465064"/>
            <a:ext cx="381000" cy="124968"/>
          </a:xfrm>
          <a:prstGeom prst="rect">
            <a:avLst/>
          </a:prstGeom>
          <a:solidFill>
            <a:srgbClr val="FFFFFF"/>
          </a:solidFill>
        </p:spPr>
        <p:txBody>
          <a:bodyPr wrap="none" lIns="0" tIns="0" rIns="0" bIns="0">
            <a:noAutofit/>
          </a:bodyPr>
          <a:lstStyle/>
          <a:p>
            <a:pPr indent="0"/>
            <a:r>
              <a:rPr lang="en-US" sz="800" b="1">
                <a:solidFill>
                  <a:srgbClr val="251E26"/>
                </a:solidFill>
                <a:latin typeface="Arial"/>
              </a:rPr>
              <a:t>FSRU</a:t>
            </a:r>
          </a:p>
        </p:txBody>
      </p:sp>
      <p:sp>
        <p:nvSpPr>
          <p:cNvPr id="45" name="矩形 44">
            <a:extLst>
              <a:ext uri="{FF2B5EF4-FFF2-40B4-BE49-F238E27FC236}">
                <a16:creationId xmlns:a16="http://schemas.microsoft.com/office/drawing/2014/main" id="{402D1F50-7246-A9FE-360D-17081CA7382F}"/>
              </a:ext>
            </a:extLst>
          </p:cNvPr>
          <p:cNvSpPr/>
          <p:nvPr/>
        </p:nvSpPr>
        <p:spPr>
          <a:xfrm>
            <a:off x="9796272" y="5507736"/>
            <a:ext cx="731520" cy="234696"/>
          </a:xfrm>
          <a:prstGeom prst="rect">
            <a:avLst/>
          </a:prstGeom>
          <a:noFill/>
        </p:spPr>
        <p:txBody>
          <a:bodyPr lIns="0" tIns="0" rIns="0" bIns="0">
            <a:noAutofit/>
          </a:bodyPr>
          <a:lstStyle/>
          <a:p>
            <a:pPr indent="0"/>
            <a:r>
              <a:rPr lang="en-US" sz="800" b="1">
                <a:solidFill>
                  <a:srgbClr val="251E26"/>
                </a:solidFill>
                <a:latin typeface="Arial"/>
              </a:rPr>
              <a:t>Thrace</a:t>
            </a:r>
          </a:p>
          <a:p>
            <a:pPr indent="0"/>
            <a:r>
              <a:rPr lang="en-US" sz="800" b="1">
                <a:solidFill>
                  <a:srgbClr val="251E26"/>
                </a:solidFill>
                <a:latin typeface="Arial"/>
              </a:rPr>
              <a:t>INGS FSRU</a:t>
            </a:r>
          </a:p>
        </p:txBody>
      </p:sp>
      <p:sp>
        <p:nvSpPr>
          <p:cNvPr id="46" name="矩形 45">
            <a:extLst>
              <a:ext uri="{FF2B5EF4-FFF2-40B4-BE49-F238E27FC236}">
                <a16:creationId xmlns:a16="http://schemas.microsoft.com/office/drawing/2014/main" id="{E981C65B-9A80-E0A7-A4D1-9402C751E3FF}"/>
              </a:ext>
            </a:extLst>
          </p:cNvPr>
          <p:cNvSpPr/>
          <p:nvPr/>
        </p:nvSpPr>
        <p:spPr>
          <a:xfrm>
            <a:off x="9476232" y="5916168"/>
            <a:ext cx="664464" cy="143256"/>
          </a:xfrm>
          <a:prstGeom prst="rect">
            <a:avLst/>
          </a:prstGeom>
          <a:noFill/>
        </p:spPr>
        <p:txBody>
          <a:bodyPr wrap="none" lIns="0" tIns="0" rIns="0" bIns="0">
            <a:noAutofit/>
          </a:bodyPr>
          <a:lstStyle/>
          <a:p>
            <a:pPr indent="0"/>
            <a:r>
              <a:rPr lang="en-US" sz="800" b="1" dirty="0">
                <a:solidFill>
                  <a:srgbClr val="251E26"/>
                </a:solidFill>
                <a:latin typeface="Arial"/>
              </a:rPr>
              <a:t>Argo FSRU</a:t>
            </a:r>
          </a:p>
        </p:txBody>
      </p:sp>
      <p:sp>
        <p:nvSpPr>
          <p:cNvPr id="47" name="矩形 46">
            <a:extLst>
              <a:ext uri="{FF2B5EF4-FFF2-40B4-BE49-F238E27FC236}">
                <a16:creationId xmlns:a16="http://schemas.microsoft.com/office/drawing/2014/main" id="{9572E206-2C1B-9EF3-6E55-84CEA0BD3271}"/>
              </a:ext>
            </a:extLst>
          </p:cNvPr>
          <p:cNvSpPr/>
          <p:nvPr/>
        </p:nvSpPr>
        <p:spPr>
          <a:xfrm>
            <a:off x="4864608" y="6705600"/>
            <a:ext cx="566928" cy="146304"/>
          </a:xfrm>
          <a:prstGeom prst="rect">
            <a:avLst/>
          </a:prstGeom>
          <a:solidFill>
            <a:srgbClr val="FFFFFF"/>
          </a:solidFill>
        </p:spPr>
        <p:txBody>
          <a:bodyPr wrap="none" lIns="0" tIns="0" rIns="0" bIns="0">
            <a:noAutofit/>
          </a:bodyPr>
          <a:lstStyle/>
          <a:p>
            <a:pPr indent="0"/>
            <a:r>
              <a:rPr lang="en-US" sz="600" b="1">
                <a:solidFill>
                  <a:srgbClr val="A8A8A8"/>
                </a:solidFill>
                <a:latin typeface="Arial"/>
              </a:rPr>
              <a:t>MOROCCO</a:t>
            </a:r>
          </a:p>
        </p:txBody>
      </p:sp>
      <p:sp>
        <p:nvSpPr>
          <p:cNvPr id="48" name="矩形 47">
            <a:extLst>
              <a:ext uri="{FF2B5EF4-FFF2-40B4-BE49-F238E27FC236}">
                <a16:creationId xmlns:a16="http://schemas.microsoft.com/office/drawing/2014/main" id="{F394FB91-412B-0B68-A618-147FEA107409}"/>
              </a:ext>
            </a:extLst>
          </p:cNvPr>
          <p:cNvSpPr/>
          <p:nvPr/>
        </p:nvSpPr>
        <p:spPr>
          <a:xfrm>
            <a:off x="6297168" y="6656832"/>
            <a:ext cx="478536" cy="11277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ALGERIA</a:t>
            </a:r>
          </a:p>
        </p:txBody>
      </p:sp>
      <p:sp>
        <p:nvSpPr>
          <p:cNvPr id="49" name="矩形 48">
            <a:extLst>
              <a:ext uri="{FF2B5EF4-FFF2-40B4-BE49-F238E27FC236}">
                <a16:creationId xmlns:a16="http://schemas.microsoft.com/office/drawing/2014/main" id="{2016047C-6A02-3F26-AD19-10C25A21CB97}"/>
              </a:ext>
            </a:extLst>
          </p:cNvPr>
          <p:cNvSpPr/>
          <p:nvPr/>
        </p:nvSpPr>
        <p:spPr>
          <a:xfrm>
            <a:off x="7239000" y="6623304"/>
            <a:ext cx="423672" cy="12192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TUNISIA</a:t>
            </a:r>
          </a:p>
        </p:txBody>
      </p:sp>
      <p:sp>
        <p:nvSpPr>
          <p:cNvPr id="50" name="矩形 49">
            <a:extLst>
              <a:ext uri="{FF2B5EF4-FFF2-40B4-BE49-F238E27FC236}">
                <a16:creationId xmlns:a16="http://schemas.microsoft.com/office/drawing/2014/main" id="{0CBD3870-7398-9DDE-5A82-5007C090CFAD}"/>
              </a:ext>
            </a:extLst>
          </p:cNvPr>
          <p:cNvSpPr/>
          <p:nvPr/>
        </p:nvSpPr>
        <p:spPr>
          <a:xfrm>
            <a:off x="10343389" y="2778252"/>
            <a:ext cx="478536" cy="13716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RUSSIA</a:t>
            </a:r>
          </a:p>
        </p:txBody>
      </p:sp>
      <p:sp>
        <p:nvSpPr>
          <p:cNvPr id="51" name="矩形 50">
            <a:extLst>
              <a:ext uri="{FF2B5EF4-FFF2-40B4-BE49-F238E27FC236}">
                <a16:creationId xmlns:a16="http://schemas.microsoft.com/office/drawing/2014/main" id="{DA42052C-F225-C447-F838-6FA023F1A8E1}"/>
              </a:ext>
            </a:extLst>
          </p:cNvPr>
          <p:cNvSpPr/>
          <p:nvPr/>
        </p:nvSpPr>
        <p:spPr>
          <a:xfrm>
            <a:off x="7283385" y="2668905"/>
            <a:ext cx="441960" cy="11277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NORWAY</a:t>
            </a:r>
          </a:p>
        </p:txBody>
      </p:sp>
      <p:sp>
        <p:nvSpPr>
          <p:cNvPr id="52" name="矩形 51">
            <a:extLst>
              <a:ext uri="{FF2B5EF4-FFF2-40B4-BE49-F238E27FC236}">
                <a16:creationId xmlns:a16="http://schemas.microsoft.com/office/drawing/2014/main" id="{E0634742-B336-923A-47DD-A81598FE64E3}"/>
              </a:ext>
            </a:extLst>
          </p:cNvPr>
          <p:cNvSpPr/>
          <p:nvPr/>
        </p:nvSpPr>
        <p:spPr>
          <a:xfrm>
            <a:off x="7271385" y="3466147"/>
            <a:ext cx="441960" cy="11277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DENMARK</a:t>
            </a:r>
          </a:p>
        </p:txBody>
      </p:sp>
      <p:sp>
        <p:nvSpPr>
          <p:cNvPr id="53" name="矩形 52">
            <a:extLst>
              <a:ext uri="{FF2B5EF4-FFF2-40B4-BE49-F238E27FC236}">
                <a16:creationId xmlns:a16="http://schemas.microsoft.com/office/drawing/2014/main" id="{7E5C6AB4-50CE-7E05-B39D-5ECD1523D51D}"/>
              </a:ext>
            </a:extLst>
          </p:cNvPr>
          <p:cNvSpPr/>
          <p:nvPr/>
        </p:nvSpPr>
        <p:spPr>
          <a:xfrm>
            <a:off x="5342001" y="3819145"/>
            <a:ext cx="360807" cy="92333"/>
          </a:xfrm>
          <a:prstGeom prst="rect">
            <a:avLst/>
          </a:prstGeom>
          <a:solidFill>
            <a:srgbClr val="FFFFFF"/>
          </a:solidFill>
        </p:spPr>
        <p:txBody>
          <a:bodyPr wrap="square" lIns="0" tIns="0" rIns="0" bIns="0">
            <a:spAutoFit/>
          </a:bodyPr>
          <a:lstStyle/>
          <a:p>
            <a:pPr indent="0"/>
            <a:r>
              <a:rPr lang="en-US" sz="600" b="1" dirty="0">
                <a:solidFill>
                  <a:srgbClr val="A8A8A8"/>
                </a:solidFill>
                <a:latin typeface="Arial"/>
              </a:rPr>
              <a:t>IRELAND</a:t>
            </a:r>
          </a:p>
        </p:txBody>
      </p:sp>
      <p:sp>
        <p:nvSpPr>
          <p:cNvPr id="54" name="矩形 53">
            <a:extLst>
              <a:ext uri="{FF2B5EF4-FFF2-40B4-BE49-F238E27FC236}">
                <a16:creationId xmlns:a16="http://schemas.microsoft.com/office/drawing/2014/main" id="{5E5DF277-5A5F-87ED-3972-FF915A5E3916}"/>
              </a:ext>
            </a:extLst>
          </p:cNvPr>
          <p:cNvSpPr/>
          <p:nvPr/>
        </p:nvSpPr>
        <p:spPr>
          <a:xfrm>
            <a:off x="7341870" y="4256532"/>
            <a:ext cx="466344" cy="13716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GERMANY</a:t>
            </a:r>
          </a:p>
        </p:txBody>
      </p:sp>
      <p:sp>
        <p:nvSpPr>
          <p:cNvPr id="55" name="矩形 54">
            <a:extLst>
              <a:ext uri="{FF2B5EF4-FFF2-40B4-BE49-F238E27FC236}">
                <a16:creationId xmlns:a16="http://schemas.microsoft.com/office/drawing/2014/main" id="{D8676256-23B2-220D-0964-29F770DCC8D0}"/>
              </a:ext>
            </a:extLst>
          </p:cNvPr>
          <p:cNvSpPr/>
          <p:nvPr/>
        </p:nvSpPr>
        <p:spPr>
          <a:xfrm>
            <a:off x="6708027" y="4535424"/>
            <a:ext cx="646797" cy="10668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LUXEMBOURG</a:t>
            </a:r>
          </a:p>
        </p:txBody>
      </p:sp>
      <p:sp>
        <p:nvSpPr>
          <p:cNvPr id="56" name="矩形 55">
            <a:extLst>
              <a:ext uri="{FF2B5EF4-FFF2-40B4-BE49-F238E27FC236}">
                <a16:creationId xmlns:a16="http://schemas.microsoft.com/office/drawing/2014/main" id="{E73DA764-A6E4-677F-0B70-811C725A2C21}"/>
              </a:ext>
            </a:extLst>
          </p:cNvPr>
          <p:cNvSpPr/>
          <p:nvPr/>
        </p:nvSpPr>
        <p:spPr>
          <a:xfrm>
            <a:off x="10019990" y="4283202"/>
            <a:ext cx="466345" cy="108965"/>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UKRAINE</a:t>
            </a:r>
          </a:p>
        </p:txBody>
      </p:sp>
      <p:sp>
        <p:nvSpPr>
          <p:cNvPr id="57" name="矩形 56">
            <a:extLst>
              <a:ext uri="{FF2B5EF4-FFF2-40B4-BE49-F238E27FC236}">
                <a16:creationId xmlns:a16="http://schemas.microsoft.com/office/drawing/2014/main" id="{BF4F38A7-19FD-2D9D-6189-9757431524F4}"/>
              </a:ext>
            </a:extLst>
          </p:cNvPr>
          <p:cNvSpPr/>
          <p:nvPr/>
        </p:nvSpPr>
        <p:spPr>
          <a:xfrm>
            <a:off x="8412480" y="5610724"/>
            <a:ext cx="664464" cy="107337"/>
          </a:xfrm>
          <a:prstGeom prst="rect">
            <a:avLst/>
          </a:prstGeom>
          <a:solidFill>
            <a:srgbClr val="FFFFFF"/>
          </a:solidFill>
        </p:spPr>
        <p:txBody>
          <a:bodyPr wrap="square" lIns="0" tIns="0" rIns="0" bIns="0">
            <a:spAutoFit/>
          </a:bodyPr>
          <a:lstStyle/>
          <a:p>
            <a:pPr indent="0">
              <a:lnSpc>
                <a:spcPct val="93000"/>
              </a:lnSpc>
            </a:pPr>
            <a:r>
              <a:rPr lang="en-US" sz="750" cap="small" dirty="0" err="1">
                <a:solidFill>
                  <a:srgbClr val="A8A8A8"/>
                </a:solidFill>
                <a:latin typeface="Arial"/>
              </a:rPr>
              <a:t>montenegro</a:t>
            </a:r>
            <a:endParaRPr lang="en-US" sz="600" b="1" dirty="0">
              <a:solidFill>
                <a:srgbClr val="A8A8A8"/>
              </a:solidFill>
              <a:latin typeface="Arial"/>
            </a:endParaRPr>
          </a:p>
        </p:txBody>
      </p:sp>
      <p:sp>
        <p:nvSpPr>
          <p:cNvPr id="43" name="矩形 42">
            <a:extLst>
              <a:ext uri="{FF2B5EF4-FFF2-40B4-BE49-F238E27FC236}">
                <a16:creationId xmlns:a16="http://schemas.microsoft.com/office/drawing/2014/main" id="{50BBFAC2-5E66-CC58-A9FA-C4AF11C95F7F}"/>
              </a:ext>
            </a:extLst>
          </p:cNvPr>
          <p:cNvSpPr/>
          <p:nvPr/>
        </p:nvSpPr>
        <p:spPr>
          <a:xfrm>
            <a:off x="8999665" y="5677254"/>
            <a:ext cx="664464" cy="193194"/>
          </a:xfrm>
          <a:prstGeom prst="rect">
            <a:avLst/>
          </a:prstGeom>
          <a:solidFill>
            <a:srgbClr val="FFFFFF"/>
          </a:solidFill>
        </p:spPr>
        <p:txBody>
          <a:bodyPr wrap="square" lIns="0" tIns="0" rIns="0" bIns="0">
            <a:spAutoFit/>
          </a:bodyPr>
          <a:lstStyle/>
          <a:p>
            <a:pPr indent="0" algn="ctr">
              <a:lnSpc>
                <a:spcPct val="93000"/>
              </a:lnSpc>
            </a:pPr>
            <a:r>
              <a:rPr lang="en-US" sz="750" cap="small" dirty="0">
                <a:solidFill>
                  <a:srgbClr val="A8A8A8"/>
                </a:solidFill>
                <a:latin typeface="Arial"/>
              </a:rPr>
              <a:t>NORTH</a:t>
            </a:r>
            <a:r>
              <a:rPr lang="zh-CN" sz="750" cap="small" dirty="0">
                <a:solidFill>
                  <a:srgbClr val="A8A8A8"/>
                </a:solidFill>
                <a:latin typeface="Arial"/>
                <a:ea typeface="Arial"/>
              </a:rPr>
              <a:t> </a:t>
            </a:r>
            <a:r>
              <a:rPr lang="en-US" sz="600" b="1" dirty="0">
                <a:solidFill>
                  <a:srgbClr val="A8A8A8"/>
                </a:solidFill>
                <a:latin typeface="Arial"/>
              </a:rPr>
              <a:t>MACEDONIA</a:t>
            </a:r>
          </a:p>
        </p:txBody>
      </p:sp>
      <p:sp>
        <p:nvSpPr>
          <p:cNvPr id="58" name="矩形 57">
            <a:extLst>
              <a:ext uri="{FF2B5EF4-FFF2-40B4-BE49-F238E27FC236}">
                <a16:creationId xmlns:a16="http://schemas.microsoft.com/office/drawing/2014/main" id="{E3F70433-2CB2-7B1F-2F36-FD5DEC0F80A3}"/>
              </a:ext>
            </a:extLst>
          </p:cNvPr>
          <p:cNvSpPr/>
          <p:nvPr/>
        </p:nvSpPr>
        <p:spPr>
          <a:xfrm>
            <a:off x="8793401" y="5861802"/>
            <a:ext cx="445008" cy="107337"/>
          </a:xfrm>
          <a:prstGeom prst="rect">
            <a:avLst/>
          </a:prstGeom>
          <a:solidFill>
            <a:srgbClr val="FFFFFF"/>
          </a:solidFill>
        </p:spPr>
        <p:txBody>
          <a:bodyPr wrap="square" lIns="0" tIns="0" rIns="0" bIns="0">
            <a:spAutoFit/>
          </a:bodyPr>
          <a:lstStyle/>
          <a:p>
            <a:pPr indent="0" algn="ctr">
              <a:lnSpc>
                <a:spcPct val="93000"/>
              </a:lnSpc>
            </a:pPr>
            <a:r>
              <a:rPr lang="en-US" sz="750" cap="small" dirty="0" err="1">
                <a:solidFill>
                  <a:srgbClr val="A8A8A8"/>
                </a:solidFill>
                <a:latin typeface="Arial"/>
              </a:rPr>
              <a:t>albania</a:t>
            </a:r>
            <a:endParaRPr lang="en-US" sz="600" b="1" dirty="0">
              <a:solidFill>
                <a:srgbClr val="A8A8A8"/>
              </a:solidFill>
              <a:latin typeface="Arial"/>
            </a:endParaRPr>
          </a:p>
        </p:txBody>
      </p:sp>
      <p:sp>
        <p:nvSpPr>
          <p:cNvPr id="59" name="矩形 58">
            <a:extLst>
              <a:ext uri="{FF2B5EF4-FFF2-40B4-BE49-F238E27FC236}">
                <a16:creationId xmlns:a16="http://schemas.microsoft.com/office/drawing/2014/main" id="{37AD3723-627F-47BD-138B-D6FBA883AA97}"/>
              </a:ext>
            </a:extLst>
          </p:cNvPr>
          <p:cNvSpPr/>
          <p:nvPr/>
        </p:nvSpPr>
        <p:spPr>
          <a:xfrm>
            <a:off x="8927592" y="6113985"/>
            <a:ext cx="445008" cy="107337"/>
          </a:xfrm>
          <a:prstGeom prst="rect">
            <a:avLst/>
          </a:prstGeom>
          <a:solidFill>
            <a:srgbClr val="FFFFFF"/>
          </a:solidFill>
        </p:spPr>
        <p:txBody>
          <a:bodyPr wrap="square" lIns="0" tIns="0" rIns="0" bIns="0">
            <a:spAutoFit/>
          </a:bodyPr>
          <a:lstStyle/>
          <a:p>
            <a:pPr indent="0" algn="ctr">
              <a:lnSpc>
                <a:spcPct val="93000"/>
              </a:lnSpc>
            </a:pPr>
            <a:r>
              <a:rPr lang="en-US" sz="750" cap="small" dirty="0" err="1">
                <a:solidFill>
                  <a:srgbClr val="A8A8A8"/>
                </a:solidFill>
                <a:latin typeface="Arial"/>
              </a:rPr>
              <a:t>greece</a:t>
            </a:r>
            <a:endParaRPr lang="en-US" sz="600" b="1" dirty="0">
              <a:solidFill>
                <a:srgbClr val="A8A8A8"/>
              </a:solidFill>
              <a:latin typeface="Arial"/>
            </a:endParaRPr>
          </a:p>
        </p:txBody>
      </p:sp>
      <p:sp>
        <p:nvSpPr>
          <p:cNvPr id="60" name="矩形 59">
            <a:extLst>
              <a:ext uri="{FF2B5EF4-FFF2-40B4-BE49-F238E27FC236}">
                <a16:creationId xmlns:a16="http://schemas.microsoft.com/office/drawing/2014/main" id="{B2B1C036-B7DE-3B89-CB51-D82287E18C11}"/>
              </a:ext>
            </a:extLst>
          </p:cNvPr>
          <p:cNvSpPr/>
          <p:nvPr/>
        </p:nvSpPr>
        <p:spPr>
          <a:xfrm>
            <a:off x="10627074" y="5796598"/>
            <a:ext cx="518160" cy="118872"/>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TURKEY</a:t>
            </a:r>
          </a:p>
        </p:txBody>
      </p:sp>
      <p:sp>
        <p:nvSpPr>
          <p:cNvPr id="61" name="矩形 60">
            <a:extLst>
              <a:ext uri="{FF2B5EF4-FFF2-40B4-BE49-F238E27FC236}">
                <a16:creationId xmlns:a16="http://schemas.microsoft.com/office/drawing/2014/main" id="{DF107DEE-F605-F606-4288-1EAB3BD121CB}"/>
              </a:ext>
            </a:extLst>
          </p:cNvPr>
          <p:cNvSpPr/>
          <p:nvPr/>
        </p:nvSpPr>
        <p:spPr>
          <a:xfrm>
            <a:off x="5393436" y="5856034"/>
            <a:ext cx="478536" cy="112776"/>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SPAIN</a:t>
            </a:r>
          </a:p>
        </p:txBody>
      </p:sp>
      <p:sp>
        <p:nvSpPr>
          <p:cNvPr id="62" name="矩形 61">
            <a:extLst>
              <a:ext uri="{FF2B5EF4-FFF2-40B4-BE49-F238E27FC236}">
                <a16:creationId xmlns:a16="http://schemas.microsoft.com/office/drawing/2014/main" id="{F732341E-1882-F586-06F3-E3BF4E034DA9}"/>
              </a:ext>
            </a:extLst>
          </p:cNvPr>
          <p:cNvSpPr/>
          <p:nvPr/>
        </p:nvSpPr>
        <p:spPr>
          <a:xfrm>
            <a:off x="10886154" y="6369239"/>
            <a:ext cx="385096" cy="118872"/>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CYPRUS</a:t>
            </a:r>
          </a:p>
        </p:txBody>
      </p:sp>
      <p:sp>
        <p:nvSpPr>
          <p:cNvPr id="63" name="矩形 62">
            <a:extLst>
              <a:ext uri="{FF2B5EF4-FFF2-40B4-BE49-F238E27FC236}">
                <a16:creationId xmlns:a16="http://schemas.microsoft.com/office/drawing/2014/main" id="{5D10175C-405E-F1CA-893A-BB8F2E4C9D14}"/>
              </a:ext>
            </a:extLst>
          </p:cNvPr>
          <p:cNvSpPr/>
          <p:nvPr/>
        </p:nvSpPr>
        <p:spPr>
          <a:xfrm>
            <a:off x="8839200" y="2985364"/>
            <a:ext cx="399209" cy="94640"/>
          </a:xfrm>
          <a:prstGeom prst="rect">
            <a:avLst/>
          </a:prstGeom>
          <a:solidFill>
            <a:srgbClr val="FFFFFF"/>
          </a:solidFill>
        </p:spPr>
        <p:txBody>
          <a:bodyPr wrap="none" lIns="0" tIns="0" rIns="0" bIns="0">
            <a:noAutofit/>
          </a:bodyPr>
          <a:lstStyle/>
          <a:p>
            <a:pPr indent="0"/>
            <a:r>
              <a:rPr lang="en-US" sz="600" b="1" dirty="0">
                <a:solidFill>
                  <a:srgbClr val="A8A8A8"/>
                </a:solidFill>
                <a:latin typeface="Arial"/>
              </a:rPr>
              <a:t>ESTONIA</a:t>
            </a:r>
          </a:p>
        </p:txBody>
      </p:sp>
    </p:spTree>
    <p:extLst>
      <p:ext uri="{BB962C8B-B14F-4D97-AF65-F5344CB8AC3E}">
        <p14:creationId xmlns:p14="http://schemas.microsoft.com/office/powerpoint/2010/main" val="164968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rPr lang="en-US" dirty="0"/>
              <a:t>The European Natural Gas “Crisis” - Table of Contents  </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pPr/>
              <a:t>2</a:t>
            </a:fld>
            <a:endParaRPr lang="en-US" dirty="0"/>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1706997871"/>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r>
                        <a:rPr lang="en-US" sz="1800" b="0" i="1" dirty="0">
                          <a:solidFill>
                            <a:srgbClr val="AFD5F1"/>
                          </a:solidFill>
                          <a:latin typeface="Avenir Next Heavy" panose="020B0903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Alternative Supplies of Global Natural Gas and LNG Can Replace Russian Gas </a:t>
                      </a:r>
                      <a:endParaRPr lang="en-US" sz="1800" b="0" i="0" dirty="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r>
                        <a:rPr lang="en-US" sz="1800" b="0" i="1">
                          <a:solidFill>
                            <a:srgbClr val="AFD5F1"/>
                          </a:solidFill>
                          <a:latin typeface="Avenir Next Heavy" panose="020B0903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Impact on the European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r>
                        <a:rPr lang="en-US" sz="1800" b="0" i="1" dirty="0">
                          <a:solidFill>
                            <a:srgbClr val="AFD5F1"/>
                          </a:solidFill>
                          <a:latin typeface="Avenir Next Heavy" panose="020B0903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mn-lt"/>
                        </a:rPr>
                        <a:t>Impact on the Russian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356596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20</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461631"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Known Liquefaction Terminal Disruptions in 2022 </a:t>
            </a:r>
          </a:p>
          <a:p>
            <a:pPr lvl="0"/>
            <a:r>
              <a:rPr lang="en-US" sz="900" dirty="0">
                <a:solidFill>
                  <a:srgbClr val="000000"/>
                </a:solidFill>
                <a:latin typeface="Georgia" panose="02040502050405020303" pitchFamily="18" charset="0"/>
                <a:ea typeface="Source Sans Pro SemiBold" panose="020B0603030403020204" pitchFamily="34" charset="0"/>
              </a:rPr>
              <a:t>(all capacity annualized; shown in </a:t>
            </a:r>
            <a:r>
              <a:rPr lang="en-US" sz="900" dirty="0" err="1">
                <a:solidFill>
                  <a:srgbClr val="000000"/>
                </a:solidFill>
                <a:latin typeface="Georgia" panose="02040502050405020303" pitchFamily="18" charset="0"/>
                <a:ea typeface="Source Sans Pro SemiBold" panose="020B0603030403020204" pitchFamily="34" charset="0"/>
              </a:rPr>
              <a:t>mtpa</a:t>
            </a:r>
            <a:r>
              <a:rPr lang="en-US" sz="900" dirty="0">
                <a:solidFill>
                  <a:srgbClr val="000000"/>
                </a:solidFill>
                <a:latin typeface="Georgia" panose="02040502050405020303" pitchFamily="18" charset="0"/>
                <a:ea typeface="Source Sans Pro SemiBold" panose="020B0603030403020204" pitchFamily="34" charset="0"/>
              </a:rPr>
              <a:t> per year; first FSRUs slated to open by winter 2022/spring 2023)</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2022 Would Have Had Even More LNG Supply Were It Not For Idiosyncratic Disruptions To Certain Liquefaction Terminals </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4003632739"/>
              </p:ext>
            </p:extLst>
          </p:nvPr>
        </p:nvGraphicFramePr>
        <p:xfrm>
          <a:off x="3786684" y="2287698"/>
          <a:ext cx="7772400" cy="1965960"/>
        </p:xfrm>
        <a:graphic>
          <a:graphicData uri="http://schemas.openxmlformats.org/drawingml/2006/table">
            <a:tbl>
              <a:tblPr/>
              <a:tblGrid>
                <a:gridCol w="3108960">
                  <a:extLst>
                    <a:ext uri="{9D8B030D-6E8A-4147-A177-3AD203B41FA5}">
                      <a16:colId xmlns:a16="http://schemas.microsoft.com/office/drawing/2014/main" val="1873726851"/>
                    </a:ext>
                  </a:extLst>
                </a:gridCol>
                <a:gridCol w="1165860">
                  <a:extLst>
                    <a:ext uri="{9D8B030D-6E8A-4147-A177-3AD203B41FA5}">
                      <a16:colId xmlns:a16="http://schemas.microsoft.com/office/drawing/2014/main" val="823475268"/>
                    </a:ext>
                  </a:extLst>
                </a:gridCol>
                <a:gridCol w="1165860">
                  <a:extLst>
                    <a:ext uri="{9D8B030D-6E8A-4147-A177-3AD203B41FA5}">
                      <a16:colId xmlns:a16="http://schemas.microsoft.com/office/drawing/2014/main" val="1597690345"/>
                    </a:ext>
                  </a:extLst>
                </a:gridCol>
                <a:gridCol w="1165860">
                  <a:extLst>
                    <a:ext uri="{9D8B030D-6E8A-4147-A177-3AD203B41FA5}">
                      <a16:colId xmlns:a16="http://schemas.microsoft.com/office/drawing/2014/main" val="1117962056"/>
                    </a:ext>
                  </a:extLst>
                </a:gridCol>
                <a:gridCol w="1165860">
                  <a:extLst>
                    <a:ext uri="{9D8B030D-6E8A-4147-A177-3AD203B41FA5}">
                      <a16:colId xmlns:a16="http://schemas.microsoft.com/office/drawing/2014/main" val="1483723717"/>
                    </a:ext>
                  </a:extLst>
                </a:gridCol>
              </a:tblGrid>
              <a:tr h="228600">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Facility</a:t>
                      </a:r>
                    </a:p>
                  </a:txBody>
                  <a:tcPr marR="1183" marT="1183" marB="0" anchor="ctr">
                    <a:lnL>
                      <a:noFill/>
                    </a:lnL>
                    <a:lnR>
                      <a:noFill/>
                    </a:lnR>
                    <a:lnT>
                      <a:noFill/>
                    </a:lnT>
                    <a:lnB>
                      <a:noFill/>
                    </a:lnB>
                    <a:solidFill>
                      <a:srgbClr val="00355F"/>
                    </a:solidFill>
                  </a:tcPr>
                </a:tc>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Impact (</a:t>
                      </a:r>
                      <a:r>
                        <a:rPr lang="en-US" sz="900" b="1" i="0" u="none" strike="noStrike" dirty="0" err="1">
                          <a:solidFill>
                            <a:srgbClr val="FFFFFF"/>
                          </a:solidFill>
                          <a:effectLst/>
                          <a:latin typeface="Calibri" panose="020F0502020204030204" pitchFamily="34" charset="0"/>
                          <a:cs typeface="Calibri" panose="020F0502020204030204" pitchFamily="34" charset="0"/>
                        </a:rPr>
                        <a:t>mtpa</a:t>
                      </a:r>
                      <a:r>
                        <a:rPr lang="en-US" sz="900" b="1" i="0" u="none" strike="noStrike" dirty="0">
                          <a:solidFill>
                            <a:srgbClr val="FFFFFF"/>
                          </a:solidFill>
                          <a:effectLst/>
                          <a:latin typeface="Calibri" panose="020F0502020204030204" pitchFamily="34" charset="0"/>
                          <a:cs typeface="Calibri" panose="020F0502020204030204" pitchFamily="34" charset="0"/>
                        </a:rPr>
                        <a:t>) </a:t>
                      </a:r>
                    </a:p>
                  </a:txBody>
                  <a:tcPr marL="1183" marR="1183" marT="1183" marB="0" anchor="ctr">
                    <a:lnL>
                      <a:noFill/>
                    </a:lnL>
                    <a:lnR>
                      <a:noFill/>
                    </a:lnR>
                    <a:lnT>
                      <a:noFill/>
                    </a:lnT>
                    <a:lnB>
                      <a:noFill/>
                    </a:lnB>
                    <a:solidFill>
                      <a:srgbClr val="00355F"/>
                    </a:solidFill>
                  </a:tcPr>
                </a:tc>
                <a:tc>
                  <a:txBody>
                    <a:bodyPr/>
                    <a:lstStyle/>
                    <a:p>
                      <a:pPr algn="l" fontAlgn="b"/>
                      <a:r>
                        <a:rPr lang="en-US" sz="900" b="1" i="0" u="none" strike="noStrike" dirty="0">
                          <a:solidFill>
                            <a:srgbClr val="FFFFFF"/>
                          </a:solidFill>
                          <a:effectLst/>
                          <a:latin typeface="Calibri" panose="020F0502020204030204" pitchFamily="34" charset="0"/>
                          <a:cs typeface="Calibri" panose="020F0502020204030204" pitchFamily="34" charset="0"/>
                        </a:rPr>
                        <a:t>Start</a:t>
                      </a:r>
                    </a:p>
                  </a:txBody>
                  <a:tcPr marL="1183" marR="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End</a:t>
                      </a:r>
                    </a:p>
                  </a:txBody>
                  <a:tcPr marL="1183" marT="1183" marB="0" anchor="ctr">
                    <a:lnL>
                      <a:noFill/>
                    </a:lnL>
                    <a:lnR>
                      <a:noFill/>
                    </a:lnR>
                    <a:lnT>
                      <a:noFill/>
                    </a:lnT>
                    <a:lnB>
                      <a:noFill/>
                    </a:lnB>
                    <a:solidFill>
                      <a:srgbClr val="00355F"/>
                    </a:solidFill>
                  </a:tcPr>
                </a:tc>
                <a:tc>
                  <a:txBody>
                    <a:bodyPr/>
                    <a:lstStyle/>
                    <a:p>
                      <a:pPr algn="r" fontAlgn="b"/>
                      <a:r>
                        <a:rPr lang="en-US" sz="900" b="1" i="0" u="none" strike="noStrike" dirty="0">
                          <a:solidFill>
                            <a:srgbClr val="FFFFFF"/>
                          </a:solidFill>
                          <a:effectLst/>
                          <a:latin typeface="Calibri" panose="020F0502020204030204" pitchFamily="34" charset="0"/>
                          <a:cs typeface="Calibri" panose="020F0502020204030204" pitchFamily="34" charset="0"/>
                        </a:rPr>
                        <a:t>Outage Reason</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r>
                        <a:rPr lang="en-US" sz="1100" b="0" i="0" u="none" strike="noStrike" dirty="0">
                          <a:solidFill>
                            <a:srgbClr val="000000"/>
                          </a:solidFill>
                          <a:effectLst/>
                          <a:latin typeface="Calibri" panose="020F0502020204030204" pitchFamily="34" charset="0"/>
                        </a:rPr>
                        <a:t>US (Freeport)</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15.0</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June 8, 2022</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TBD</a:t>
                      </a:r>
                    </a:p>
                  </a:txBody>
                  <a:tcPr marL="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major explosion</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r>
                        <a:rPr lang="en-US" sz="1100" b="0" i="0" u="none" strike="noStrike" dirty="0">
                          <a:solidFill>
                            <a:srgbClr val="000000"/>
                          </a:solidFill>
                          <a:effectLst/>
                          <a:latin typeface="Calibri" panose="020F0502020204030204" pitchFamily="34" charset="0"/>
                        </a:rPr>
                        <a:t>Australia (Prelude) </a:t>
                      </a:r>
                    </a:p>
                  </a:txBody>
                  <a:tcPr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3.6</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July 7, 2022</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August 18, 2022</a:t>
                      </a:r>
                    </a:p>
                  </a:txBody>
                  <a:tcPr marL="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labor strike </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r>
                        <a:rPr lang="en-US" sz="1100" b="0" i="0" u="none" strike="noStrike" dirty="0">
                          <a:solidFill>
                            <a:srgbClr val="000000"/>
                          </a:solidFill>
                          <a:effectLst/>
                          <a:latin typeface="Calibri" panose="020F0502020204030204" pitchFamily="34" charset="0"/>
                        </a:rPr>
                        <a:t>Nigeria</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4.0</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Summer 2022</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TBD</a:t>
                      </a:r>
                    </a:p>
                  </a:txBody>
                  <a:tcPr marL="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upstream issue</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r>
                        <a:rPr lang="en-US" sz="1100" b="0" i="0" u="none" strike="noStrike" dirty="0">
                          <a:solidFill>
                            <a:srgbClr val="000000"/>
                          </a:solidFill>
                          <a:effectLst/>
                          <a:latin typeface="Calibri" panose="020F0502020204030204" pitchFamily="34" charset="0"/>
                        </a:rPr>
                        <a:t>Trinidad</a:t>
                      </a:r>
                    </a:p>
                  </a:txBody>
                  <a:tcPr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3.0</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Late 2020</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TBD</a:t>
                      </a:r>
                    </a:p>
                  </a:txBody>
                  <a:tcPr marL="0" marT="0" marB="0" anchor="b">
                    <a:lnL>
                      <a:noFill/>
                    </a:lnL>
                    <a:lnR>
                      <a:noFill/>
                    </a:lnR>
                    <a:lnT>
                      <a:noFill/>
                    </a:lnT>
                    <a:lnB>
                      <a:noFill/>
                    </a:lnB>
                    <a:solidFill>
                      <a:srgbClr val="EDEDED"/>
                    </a:solidFill>
                  </a:tcPr>
                </a:tc>
                <a:tc>
                  <a:txBody>
                    <a:bodyPr/>
                    <a:lstStyle/>
                    <a:p>
                      <a:pPr algn="r" fontAlgn="b"/>
                      <a:r>
                        <a:rPr lang="en-US" sz="1100" b="0" i="0" u="none" strike="noStrike" dirty="0" err="1">
                          <a:solidFill>
                            <a:srgbClr val="000000"/>
                          </a:solidFill>
                          <a:effectLst/>
                          <a:latin typeface="Calibri" panose="020F0502020204030204" pitchFamily="34" charset="0"/>
                        </a:rPr>
                        <a:t>feedgas</a:t>
                      </a:r>
                      <a:r>
                        <a:rPr lang="en-US" sz="1100" b="0" i="0" u="none" strike="noStrike" dirty="0">
                          <a:solidFill>
                            <a:srgbClr val="000000"/>
                          </a:solidFill>
                          <a:effectLst/>
                          <a:latin typeface="Calibri" panose="020F0502020204030204" pitchFamily="34" charset="0"/>
                        </a:rPr>
                        <a:t> issue</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r>
                        <a:rPr lang="en-US" sz="1100" b="0" i="0" u="none" strike="noStrike" dirty="0">
                          <a:solidFill>
                            <a:srgbClr val="000000"/>
                          </a:solidFill>
                          <a:effectLst/>
                          <a:latin typeface="Calibri" panose="020F0502020204030204" pitchFamily="34" charset="0"/>
                        </a:rPr>
                        <a:t>Australia (Ichthys)</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8.9</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July 1, 2022</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August 5, 2022</a:t>
                      </a:r>
                    </a:p>
                  </a:txBody>
                  <a:tcPr marL="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maintenance</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r>
                        <a:rPr lang="en-US" sz="1100" b="0" i="0" u="none" strike="noStrike" dirty="0">
                          <a:solidFill>
                            <a:srgbClr val="000000"/>
                          </a:solidFill>
                          <a:effectLst/>
                          <a:latin typeface="Calibri" panose="020F0502020204030204" pitchFamily="34" charset="0"/>
                        </a:rPr>
                        <a:t>Peru</a:t>
                      </a:r>
                    </a:p>
                  </a:txBody>
                  <a:tcPr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4.5</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July 1, 2022</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July 31, 2022</a:t>
                      </a:r>
                    </a:p>
                  </a:txBody>
                  <a:tcPr marL="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maintenance</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r>
                        <a:rPr lang="en-US" sz="1100" b="0" i="0" u="none" strike="noStrike" dirty="0">
                          <a:solidFill>
                            <a:srgbClr val="000000"/>
                          </a:solidFill>
                          <a:effectLst/>
                          <a:latin typeface="Calibri" panose="020F0502020204030204" pitchFamily="34" charset="0"/>
                        </a:rPr>
                        <a:t>Australia (APLNG)</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4.3</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July 28, 2022</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August 26, 2022</a:t>
                      </a:r>
                    </a:p>
                  </a:txBody>
                  <a:tcPr marL="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maintenance</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r>
                        <a:rPr lang="en-US" sz="1100" b="0" i="0" u="none" strike="noStrike" dirty="0">
                          <a:solidFill>
                            <a:srgbClr val="000000"/>
                          </a:solidFill>
                          <a:effectLst/>
                          <a:latin typeface="Calibri" panose="020F0502020204030204" pitchFamily="34" charset="0"/>
                        </a:rPr>
                        <a:t>Egypt (Damietta)</a:t>
                      </a:r>
                    </a:p>
                  </a:txBody>
                  <a:tcPr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4.9</a:t>
                      </a:r>
                    </a:p>
                  </a:txBody>
                  <a:tcPr marL="0" marR="0" marT="0" marB="0" anchor="b">
                    <a:lnL>
                      <a:noFill/>
                    </a:lnL>
                    <a:lnR>
                      <a:noFill/>
                    </a:lnR>
                    <a:lnT>
                      <a:noFill/>
                    </a:lnT>
                    <a:lnB>
                      <a:noFill/>
                    </a:lnB>
                    <a:solidFill>
                      <a:srgbClr val="EDEDED"/>
                    </a:solidFill>
                  </a:tcPr>
                </a:tc>
                <a:tc>
                  <a:txBody>
                    <a:bodyPr/>
                    <a:lstStyle/>
                    <a:p>
                      <a:pPr algn="l" fontAlgn="b"/>
                      <a:r>
                        <a:rPr lang="en-US" sz="1100" b="0" i="0" u="none" strike="noStrike" dirty="0">
                          <a:solidFill>
                            <a:srgbClr val="000000"/>
                          </a:solidFill>
                          <a:effectLst/>
                          <a:latin typeface="Calibri" panose="020F0502020204030204" pitchFamily="34" charset="0"/>
                        </a:rPr>
                        <a:t>August 2022</a:t>
                      </a:r>
                    </a:p>
                  </a:txBody>
                  <a:tcPr marL="0" marR="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August 2022</a:t>
                      </a:r>
                    </a:p>
                  </a:txBody>
                  <a:tcPr marL="0" marT="0" marB="0" anchor="b">
                    <a:lnL>
                      <a:noFill/>
                    </a:lnL>
                    <a:lnR>
                      <a:noFill/>
                    </a:lnR>
                    <a:lnT>
                      <a:noFill/>
                    </a:lnT>
                    <a:lnB>
                      <a:noFill/>
                    </a:lnB>
                    <a:solidFill>
                      <a:srgbClr val="EDEDED"/>
                    </a:solidFill>
                  </a:tcPr>
                </a:tc>
                <a:tc>
                  <a:txBody>
                    <a:bodyPr/>
                    <a:lstStyle/>
                    <a:p>
                      <a:pPr algn="r" fontAlgn="b"/>
                      <a:r>
                        <a:rPr lang="en-US" sz="1100" b="0" i="0" u="none" strike="noStrike" dirty="0">
                          <a:solidFill>
                            <a:srgbClr val="000000"/>
                          </a:solidFill>
                          <a:effectLst/>
                          <a:latin typeface="Calibri" panose="020F0502020204030204" pitchFamily="34" charset="0"/>
                        </a:rPr>
                        <a:t>maintenance</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r>
                        <a:rPr lang="en-US" sz="1100" b="0" i="0" u="none" strike="noStrike" dirty="0">
                          <a:solidFill>
                            <a:srgbClr val="000000"/>
                          </a:solidFill>
                          <a:effectLst/>
                          <a:latin typeface="Calibri" panose="020F0502020204030204" pitchFamily="34" charset="0"/>
                        </a:rPr>
                        <a:t>Australia (APLNG 2)</a:t>
                      </a:r>
                    </a:p>
                  </a:txBody>
                  <a:tcPr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2.3</a:t>
                      </a:r>
                    </a:p>
                  </a:txBody>
                  <a:tcPr marL="0" marR="0" marT="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September 2022</a:t>
                      </a:r>
                    </a:p>
                  </a:txBody>
                  <a:tcPr marL="0" marR="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TBD</a:t>
                      </a:r>
                    </a:p>
                  </a:txBody>
                  <a:tcPr marL="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maintenance </a:t>
                      </a:r>
                    </a:p>
                  </a:txBody>
                  <a:tcPr marL="0" marT="0" marB="0" anchor="b">
                    <a:lnL>
                      <a:noFill/>
                    </a:lnL>
                    <a:lnR>
                      <a:noFill/>
                    </a:lnR>
                    <a:lnT>
                      <a:noFill/>
                    </a:lnT>
                    <a:lnB>
                      <a:noFill/>
                    </a:lnB>
                  </a:tcPr>
                </a:tc>
                <a:extLst>
                  <a:ext uri="{0D108BD9-81ED-4DB2-BD59-A6C34878D82A}">
                    <a16:rowId xmlns:a16="http://schemas.microsoft.com/office/drawing/2014/main" val="598324163"/>
                  </a:ext>
                </a:extLst>
              </a:tr>
              <a:tr h="228600">
                <a:tc>
                  <a:txBody>
                    <a:bodyPr/>
                    <a:lstStyle/>
                    <a:p>
                      <a:pPr algn="l" fontAlgn="b"/>
                      <a:r>
                        <a:rPr lang="en-US" sz="900" b="1" i="0" u="none" strike="noStrike" dirty="0">
                          <a:solidFill>
                            <a:schemeClr val="bg1"/>
                          </a:solidFill>
                          <a:effectLst/>
                          <a:latin typeface="Calibri" panose="020F0502020204030204" pitchFamily="34" charset="0"/>
                          <a:cs typeface="Calibri" panose="020F0502020204030204" pitchFamily="34" charset="0"/>
                        </a:rPr>
                        <a:t>Total Disrupted Supply </a:t>
                      </a:r>
                    </a:p>
                  </a:txBody>
                  <a:tcPr marR="1183" marT="1183" marB="0" anchor="ctr">
                    <a:lnL>
                      <a:noFill/>
                    </a:lnL>
                    <a:lnR>
                      <a:noFill/>
                    </a:lnR>
                    <a:lnT>
                      <a:noFill/>
                    </a:lnT>
                    <a:lnB>
                      <a:noFill/>
                    </a:lnB>
                    <a:solidFill>
                      <a:srgbClr val="00355F"/>
                    </a:solidFill>
                  </a:tcPr>
                </a:tc>
                <a:tc>
                  <a:txBody>
                    <a:bodyPr/>
                    <a:lstStyle/>
                    <a:p>
                      <a:pPr algn="l" fontAlgn="b"/>
                      <a:r>
                        <a:rPr lang="en-US" sz="900" b="1" i="0" u="none" strike="noStrike" dirty="0">
                          <a:solidFill>
                            <a:schemeClr val="bg1"/>
                          </a:solidFill>
                          <a:effectLst/>
                          <a:latin typeface="Calibri" panose="020F0502020204030204" pitchFamily="34" charset="0"/>
                        </a:rPr>
                        <a:t>50.5 </a:t>
                      </a:r>
                    </a:p>
                  </a:txBody>
                  <a:tcPr marL="0" marR="0" marT="0" marB="0" anchor="ctr">
                    <a:lnL>
                      <a:noFill/>
                    </a:lnL>
                    <a:lnR>
                      <a:noFill/>
                    </a:lnR>
                    <a:lnT>
                      <a:noFill/>
                    </a:lnT>
                    <a:lnB>
                      <a:noFill/>
                    </a:lnB>
                    <a:solidFill>
                      <a:srgbClr val="00355F"/>
                    </a:solidFill>
                  </a:tcPr>
                </a:tc>
                <a:tc>
                  <a:txBody>
                    <a:bodyPr/>
                    <a:lstStyle/>
                    <a:p>
                      <a:pPr algn="l" fontAlgn="b"/>
                      <a:endParaRPr lang="en-US" sz="900" b="1" i="0" u="none" strike="noStrike" dirty="0">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endParaRPr lang="en-US" sz="900" b="1" i="0" u="none" strike="noStrike" dirty="0">
                        <a:solidFill>
                          <a:schemeClr val="bg1"/>
                        </a:solidFill>
                        <a:effectLst/>
                        <a:latin typeface="Calibri" panose="020F0502020204030204" pitchFamily="34" charset="0"/>
                      </a:endParaRPr>
                    </a:p>
                  </a:txBody>
                  <a:tcPr marL="0" marT="0" marB="0" anchor="ctr">
                    <a:lnL>
                      <a:noFill/>
                    </a:lnL>
                    <a:lnR>
                      <a:noFill/>
                    </a:lnR>
                    <a:lnT>
                      <a:noFill/>
                    </a:lnT>
                    <a:lnB>
                      <a:noFill/>
                    </a:lnB>
                    <a:solidFill>
                      <a:srgbClr val="00355F"/>
                    </a:solidFill>
                  </a:tcPr>
                </a:tc>
                <a:tc>
                  <a:txBody>
                    <a:bodyPr/>
                    <a:lstStyle/>
                    <a:p>
                      <a:pPr algn="r" fontAlgn="b"/>
                      <a:endParaRPr lang="en-US" sz="900" b="1" i="0" u="none" strike="noStrike" dirty="0">
                        <a:solidFill>
                          <a:schemeClr val="bg1"/>
                        </a:solidFill>
                        <a:effectLst/>
                        <a:latin typeface="Calibri" panose="020F0502020204030204" pitchFamily="34" charset="0"/>
                      </a:endParaRP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 though 2022 is expected to see ~100 </a:t>
            </a:r>
            <a:r>
              <a:rPr lang="en-US" dirty="0" err="1"/>
              <a:t>bcm</a:t>
            </a:r>
            <a:r>
              <a:rPr lang="en-US" dirty="0"/>
              <a:t> in additional LNG supplies brought onto the market, it is important to note that the additional supply brought on board would have been considerably more were it not for an unusual number of idiosyncratic disruptions to key liquefaction terminals, most prominently the Freeport LNG terminal in the United States in summer 2022 which took offline 15 </a:t>
            </a:r>
            <a:r>
              <a:rPr lang="en-US" dirty="0" err="1"/>
              <a:t>bcm</a:t>
            </a:r>
            <a:r>
              <a:rPr lang="en-US" dirty="0"/>
              <a:t> in export capacity. </a:t>
            </a:r>
          </a:p>
          <a:p>
            <a:r>
              <a:rPr lang="en-US" dirty="0"/>
              <a:t>All of these idiosyncratic disruptions are in the process of being resolved with capacity fully restored. Once this spare capacity is brought online, global LNG supplies will increase even more, further alleviating transitory market tightness. </a:t>
            </a:r>
          </a:p>
        </p:txBody>
      </p:sp>
      <p:sp>
        <p:nvSpPr>
          <p:cNvPr id="13" name="TextBox 1">
            <a:extLst>
              <a:ext uri="{FF2B5EF4-FFF2-40B4-BE49-F238E27FC236}">
                <a16:creationId xmlns:a16="http://schemas.microsoft.com/office/drawing/2014/main" id="{2EE5A901-068D-9490-9033-30CE0141B19C}"/>
              </a:ext>
            </a:extLst>
          </p:cNvPr>
          <p:cNvSpPr txBox="1"/>
          <p:nvPr/>
        </p:nvSpPr>
        <p:spPr>
          <a:xfrm>
            <a:off x="4252873" y="4601745"/>
            <a:ext cx="3564182" cy="276999"/>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equivalent to 70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of spare capacity </a:t>
            </a:r>
          </a:p>
        </p:txBody>
      </p:sp>
      <p:sp>
        <p:nvSpPr>
          <p:cNvPr id="16" name="Rectangle: Rounded Corners 18">
            <a:extLst>
              <a:ext uri="{FF2B5EF4-FFF2-40B4-BE49-F238E27FC236}">
                <a16:creationId xmlns:a16="http://schemas.microsoft.com/office/drawing/2014/main" id="{34AE89B9-0B12-9BAE-36E3-B5A09D63AB2E}"/>
              </a:ext>
            </a:extLst>
          </p:cNvPr>
          <p:cNvSpPr/>
          <p:nvPr/>
        </p:nvSpPr>
        <p:spPr>
          <a:xfrm rot="16200000">
            <a:off x="7557736" y="186268"/>
            <a:ext cx="230298" cy="7904481"/>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8" name="Content Placeholder 3">
            <a:extLst>
              <a:ext uri="{FF2B5EF4-FFF2-40B4-BE49-F238E27FC236}">
                <a16:creationId xmlns:a16="http://schemas.microsoft.com/office/drawing/2014/main" id="{250E9954-CD25-3FE4-0B9B-3E8FCFB67C65}"/>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19" name="TextBox 1">
            <a:extLst>
              <a:ext uri="{FF2B5EF4-FFF2-40B4-BE49-F238E27FC236}">
                <a16:creationId xmlns:a16="http://schemas.microsoft.com/office/drawing/2014/main" id="{08575C41-24A2-AD34-1560-E7C72E6BFED5}"/>
              </a:ext>
            </a:extLst>
          </p:cNvPr>
          <p:cNvSpPr txBox="1"/>
          <p:nvPr/>
        </p:nvSpPr>
        <p:spPr>
          <a:xfrm>
            <a:off x="8213344" y="4601746"/>
            <a:ext cx="3564182" cy="1015663"/>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2022 would have had even more global LNG supply if not for one-off idiosyncratic disruptions such as Freeport explosion – all of which will soon be resolved and capacity fully restored  </a:t>
            </a:r>
          </a:p>
        </p:txBody>
      </p:sp>
    </p:spTree>
    <p:extLst>
      <p:ext uri="{BB962C8B-B14F-4D97-AF65-F5344CB8AC3E}">
        <p14:creationId xmlns:p14="http://schemas.microsoft.com/office/powerpoint/2010/main" val="35636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rPr lang="en-US" dirty="0"/>
              <a:t>The European Natural Gas “Crisis” - Table of Contents  </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pPr/>
              <a:t>21</a:t>
            </a:fld>
            <a:endParaRPr lang="en-US" dirty="0"/>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878724143"/>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r>
                        <a:rPr lang="en-US" sz="1800" b="0" i="1" dirty="0">
                          <a:solidFill>
                            <a:srgbClr val="AFD5F1"/>
                          </a:solidFill>
                          <a:latin typeface="Avenir Next Heavy" panose="020B0903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Alternative Supplies of Global Natural Gas and LNG Can Replace Russian Gas </a:t>
                      </a:r>
                      <a:endParaRPr lang="en-US" sz="1800" b="0" i="0" dirty="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r>
                        <a:rPr lang="en-US" sz="1800" b="0" i="1">
                          <a:solidFill>
                            <a:srgbClr val="AFD5F1"/>
                          </a:solidFill>
                          <a:latin typeface="Avenir Next Heavy" panose="020B0903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Impact on the European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1606141343"/>
                  </a:ext>
                </a:extLst>
              </a:tr>
              <a:tr h="908756">
                <a:tc>
                  <a:txBody>
                    <a:bodyPr/>
                    <a:lstStyle/>
                    <a:p>
                      <a:pPr algn="ctr"/>
                      <a:r>
                        <a:rPr lang="en-US" sz="1800" b="0" i="1" dirty="0">
                          <a:solidFill>
                            <a:srgbClr val="AFD5F1"/>
                          </a:solidFill>
                          <a:latin typeface="Avenir Next Heavy" panose="020B0903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mn-lt"/>
                        </a:rPr>
                        <a:t>Impact on the Russian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92722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22</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There is no doubt that European businesses and consumers are feeling the pain from higher gas prices. European governments have already announced massive fiscal subsidies and transfer payments to ease economic pressures on consumers across the income spectrum, and clearly governments are giving priority to helping consumers.</a:t>
            </a:r>
          </a:p>
          <a:p>
            <a:r>
              <a:rPr lang="en-US" dirty="0"/>
              <a:t>The impact of replacing Russian gas on European businesses is less well understood, with less proactive policy from European governments. But speculation that there will need to be large-scale industrial demand destruction are unfounded as we show in the subsequent slides. European businesses make up 30% of total EU natural gas demand; power generation makes up 28% while building heating across residential and commercial buildings makes up the remaining 42%.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EU27 + UK Natural Gas Demand by Sector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 as of 2020)</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Even Higher Prices Will Not Spur Large-Scale Industrial Demand Destruction </a:t>
            </a:r>
          </a:p>
        </p:txBody>
      </p:sp>
      <p:sp>
        <p:nvSpPr>
          <p:cNvPr id="11" name="TextBox 1">
            <a:extLst>
              <a:ext uri="{FF2B5EF4-FFF2-40B4-BE49-F238E27FC236}">
                <a16:creationId xmlns:a16="http://schemas.microsoft.com/office/drawing/2014/main" id="{D5076A97-B358-A834-F2C0-3F14EC00B081}"/>
              </a:ext>
            </a:extLst>
          </p:cNvPr>
          <p:cNvSpPr txBox="1"/>
          <p:nvPr/>
        </p:nvSpPr>
        <p:spPr>
          <a:xfrm>
            <a:off x="7950200" y="2051384"/>
            <a:ext cx="2677160" cy="830997"/>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European natural gas demand stems from three key groups – industry, power generations, and building heating </a:t>
            </a:r>
          </a:p>
        </p:txBody>
      </p:sp>
      <p:sp>
        <p:nvSpPr>
          <p:cNvPr id="12" name="Content Placeholder 3">
            <a:extLst>
              <a:ext uri="{FF2B5EF4-FFF2-40B4-BE49-F238E27FC236}">
                <a16:creationId xmlns:a16="http://schemas.microsoft.com/office/drawing/2014/main" id="{0ECA0BF4-180A-8A39-B4CD-2903121319F3}"/>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4" name="图片 3">
            <a:extLst>
              <a:ext uri="{FF2B5EF4-FFF2-40B4-BE49-F238E27FC236}">
                <a16:creationId xmlns:a16="http://schemas.microsoft.com/office/drawing/2014/main" id="{F9226E67-4AED-F09C-5645-D13B84D07AA1}"/>
              </a:ext>
            </a:extLst>
          </p:cNvPr>
          <p:cNvPicPr>
            <a:picLocks noChangeAspect="1"/>
          </p:cNvPicPr>
          <p:nvPr/>
        </p:nvPicPr>
        <p:blipFill>
          <a:blip r:embed="rId2"/>
          <a:stretch>
            <a:fillRect/>
          </a:stretch>
        </p:blipFill>
        <p:spPr>
          <a:xfrm>
            <a:off x="3819144" y="2834640"/>
            <a:ext cx="7519416" cy="3712464"/>
          </a:xfrm>
          <a:prstGeom prst="rect">
            <a:avLst/>
          </a:prstGeom>
          <a:noFill/>
        </p:spPr>
      </p:pic>
      <p:sp>
        <p:nvSpPr>
          <p:cNvPr id="6" name="矩形 5">
            <a:extLst>
              <a:ext uri="{FF2B5EF4-FFF2-40B4-BE49-F238E27FC236}">
                <a16:creationId xmlns:a16="http://schemas.microsoft.com/office/drawing/2014/main" id="{25681A9E-147F-3D1D-9DA7-761F7CE230B7}"/>
              </a:ext>
            </a:extLst>
          </p:cNvPr>
          <p:cNvSpPr/>
          <p:nvPr/>
        </p:nvSpPr>
        <p:spPr>
          <a:xfrm>
            <a:off x="4648200" y="3864864"/>
            <a:ext cx="1280160" cy="402336"/>
          </a:xfrm>
          <a:prstGeom prst="rect">
            <a:avLst/>
          </a:prstGeom>
          <a:noFill/>
        </p:spPr>
        <p:txBody>
          <a:bodyPr lIns="0" tIns="0" rIns="0" bIns="0">
            <a:noAutofit/>
          </a:bodyPr>
          <a:lstStyle/>
          <a:p>
            <a:pPr indent="0" algn="ctr"/>
            <a:r>
              <a:rPr lang="en-US" sz="1300" dirty="0">
                <a:solidFill>
                  <a:srgbClr val="251E26"/>
                </a:solidFill>
                <a:latin typeface="Arial"/>
              </a:rPr>
              <a:t>Industry &amp; other 30%</a:t>
            </a:r>
          </a:p>
        </p:txBody>
      </p:sp>
      <p:sp>
        <p:nvSpPr>
          <p:cNvPr id="8" name="矩形 7">
            <a:extLst>
              <a:ext uri="{FF2B5EF4-FFF2-40B4-BE49-F238E27FC236}">
                <a16:creationId xmlns:a16="http://schemas.microsoft.com/office/drawing/2014/main" id="{1CFAD349-A4CC-8600-2769-BB3745D5657A}"/>
              </a:ext>
            </a:extLst>
          </p:cNvPr>
          <p:cNvSpPr/>
          <p:nvPr/>
        </p:nvSpPr>
        <p:spPr>
          <a:xfrm>
            <a:off x="6501384" y="4044696"/>
            <a:ext cx="487680" cy="435864"/>
          </a:xfrm>
          <a:prstGeom prst="rect">
            <a:avLst/>
          </a:prstGeom>
          <a:noFill/>
        </p:spPr>
        <p:txBody>
          <a:bodyPr lIns="0" tIns="0" rIns="0" bIns="0">
            <a:noAutofit/>
          </a:bodyPr>
          <a:lstStyle/>
          <a:p>
            <a:pPr indent="0" algn="ctr">
              <a:lnSpc>
                <a:spcPct val="106000"/>
              </a:lnSpc>
            </a:pPr>
            <a:r>
              <a:rPr lang="en-US" sz="1300" dirty="0">
                <a:solidFill>
                  <a:srgbClr val="181817"/>
                </a:solidFill>
                <a:latin typeface="Arial"/>
              </a:rPr>
              <a:t>Other 42%</a:t>
            </a:r>
          </a:p>
        </p:txBody>
      </p:sp>
      <p:sp>
        <p:nvSpPr>
          <p:cNvPr id="13" name="矩形 12">
            <a:extLst>
              <a:ext uri="{FF2B5EF4-FFF2-40B4-BE49-F238E27FC236}">
                <a16:creationId xmlns:a16="http://schemas.microsoft.com/office/drawing/2014/main" id="{B709FD3E-48F6-0798-8656-E38474402651}"/>
              </a:ext>
            </a:extLst>
          </p:cNvPr>
          <p:cNvSpPr/>
          <p:nvPr/>
        </p:nvSpPr>
        <p:spPr>
          <a:xfrm>
            <a:off x="4687824" y="4663440"/>
            <a:ext cx="1356360" cy="411480"/>
          </a:xfrm>
          <a:prstGeom prst="rect">
            <a:avLst/>
          </a:prstGeom>
          <a:noFill/>
        </p:spPr>
        <p:txBody>
          <a:bodyPr lIns="0" tIns="0" rIns="0" bIns="0">
            <a:noAutofit/>
          </a:bodyPr>
          <a:lstStyle/>
          <a:p>
            <a:pPr indent="0"/>
            <a:r>
              <a:rPr lang="en-US" sz="1300" dirty="0">
                <a:solidFill>
                  <a:schemeClr val="bg1"/>
                </a:solidFill>
                <a:latin typeface="Arial"/>
              </a:rPr>
              <a:t>Power generation</a:t>
            </a:r>
          </a:p>
          <a:p>
            <a:pPr indent="0"/>
            <a:r>
              <a:rPr lang="en-US" sz="1300" dirty="0">
                <a:solidFill>
                  <a:schemeClr val="bg1"/>
                </a:solidFill>
                <a:latin typeface="Arial"/>
              </a:rPr>
              <a:t>28%</a:t>
            </a:r>
          </a:p>
        </p:txBody>
      </p:sp>
      <p:sp>
        <p:nvSpPr>
          <p:cNvPr id="14" name="矩形 13">
            <a:extLst>
              <a:ext uri="{FF2B5EF4-FFF2-40B4-BE49-F238E27FC236}">
                <a16:creationId xmlns:a16="http://schemas.microsoft.com/office/drawing/2014/main" id="{F24DDBC1-C16A-186A-7B00-D9AAE205CE9D}"/>
              </a:ext>
            </a:extLst>
          </p:cNvPr>
          <p:cNvSpPr/>
          <p:nvPr/>
        </p:nvSpPr>
        <p:spPr>
          <a:xfrm>
            <a:off x="9076944" y="3566160"/>
            <a:ext cx="914400" cy="381000"/>
          </a:xfrm>
          <a:prstGeom prst="rect">
            <a:avLst/>
          </a:prstGeom>
          <a:noFill/>
        </p:spPr>
        <p:txBody>
          <a:bodyPr lIns="0" tIns="0" rIns="0" bIns="0">
            <a:noAutofit/>
          </a:bodyPr>
          <a:lstStyle/>
          <a:p>
            <a:pPr indent="0" algn="ctr">
              <a:lnSpc>
                <a:spcPct val="106000"/>
              </a:lnSpc>
            </a:pPr>
            <a:r>
              <a:rPr lang="en-US" sz="1300">
                <a:solidFill>
                  <a:srgbClr val="181817"/>
                </a:solidFill>
                <a:latin typeface="Arial"/>
              </a:rPr>
              <a:t>Residential 31%</a:t>
            </a:r>
          </a:p>
        </p:txBody>
      </p:sp>
      <p:sp>
        <p:nvSpPr>
          <p:cNvPr id="15" name="矩形 14">
            <a:extLst>
              <a:ext uri="{FF2B5EF4-FFF2-40B4-BE49-F238E27FC236}">
                <a16:creationId xmlns:a16="http://schemas.microsoft.com/office/drawing/2014/main" id="{A49EF564-BE1E-988D-BCA6-B71C9D5C20AE}"/>
              </a:ext>
            </a:extLst>
          </p:cNvPr>
          <p:cNvSpPr/>
          <p:nvPr/>
        </p:nvSpPr>
        <p:spPr>
          <a:xfrm>
            <a:off x="10021824" y="4453128"/>
            <a:ext cx="1030224" cy="408432"/>
          </a:xfrm>
          <a:prstGeom prst="rect">
            <a:avLst/>
          </a:prstGeom>
          <a:noFill/>
        </p:spPr>
        <p:txBody>
          <a:bodyPr lIns="0" tIns="0" rIns="0" bIns="0">
            <a:noAutofit/>
          </a:bodyPr>
          <a:lstStyle/>
          <a:p>
            <a:pPr indent="0" algn="ctr"/>
            <a:r>
              <a:rPr lang="en-US" sz="1300" dirty="0">
                <a:solidFill>
                  <a:srgbClr val="000000"/>
                </a:solidFill>
                <a:latin typeface="Arial"/>
              </a:rPr>
              <a:t>Commercial 11%</a:t>
            </a:r>
          </a:p>
        </p:txBody>
      </p:sp>
      <p:sp>
        <p:nvSpPr>
          <p:cNvPr id="16" name="矩形 15">
            <a:extLst>
              <a:ext uri="{FF2B5EF4-FFF2-40B4-BE49-F238E27FC236}">
                <a16:creationId xmlns:a16="http://schemas.microsoft.com/office/drawing/2014/main" id="{073E2314-84F6-1A9E-240E-BD89A1EB8A9E}"/>
              </a:ext>
            </a:extLst>
          </p:cNvPr>
          <p:cNvSpPr/>
          <p:nvPr/>
        </p:nvSpPr>
        <p:spPr>
          <a:xfrm>
            <a:off x="4800600" y="6141720"/>
            <a:ext cx="1417320" cy="213360"/>
          </a:xfrm>
          <a:prstGeom prst="rect">
            <a:avLst/>
          </a:prstGeom>
          <a:noFill/>
        </p:spPr>
        <p:txBody>
          <a:bodyPr wrap="none" lIns="0" tIns="0" rIns="0" bIns="0">
            <a:noAutofit/>
          </a:bodyPr>
          <a:lstStyle/>
          <a:p>
            <a:pPr indent="0"/>
            <a:r>
              <a:rPr lang="en-US" sz="1300" dirty="0">
                <a:solidFill>
                  <a:srgbClr val="251E26"/>
                </a:solidFill>
                <a:latin typeface="Arial"/>
              </a:rPr>
              <a:t>Power generation</a:t>
            </a:r>
          </a:p>
        </p:txBody>
      </p:sp>
      <p:sp>
        <p:nvSpPr>
          <p:cNvPr id="17" name="矩形 16">
            <a:extLst>
              <a:ext uri="{FF2B5EF4-FFF2-40B4-BE49-F238E27FC236}">
                <a16:creationId xmlns:a16="http://schemas.microsoft.com/office/drawing/2014/main" id="{7C4EB4F2-0EDA-0488-2622-3D5003898292}"/>
              </a:ext>
            </a:extLst>
          </p:cNvPr>
          <p:cNvSpPr/>
          <p:nvPr/>
        </p:nvSpPr>
        <p:spPr>
          <a:xfrm>
            <a:off x="6522720" y="6126480"/>
            <a:ext cx="1304544" cy="228600"/>
          </a:xfrm>
          <a:prstGeom prst="rect">
            <a:avLst/>
          </a:prstGeom>
          <a:noFill/>
        </p:spPr>
        <p:txBody>
          <a:bodyPr wrap="none" lIns="0" tIns="0" rIns="0" bIns="0">
            <a:noAutofit/>
          </a:bodyPr>
          <a:lstStyle/>
          <a:p>
            <a:pPr indent="0"/>
            <a:r>
              <a:rPr lang="en-US" sz="1300" dirty="0">
                <a:solidFill>
                  <a:srgbClr val="251E26"/>
                </a:solidFill>
                <a:latin typeface="Arial"/>
              </a:rPr>
              <a:t>Industry &amp; other</a:t>
            </a:r>
          </a:p>
        </p:txBody>
      </p:sp>
      <p:sp>
        <p:nvSpPr>
          <p:cNvPr id="18" name="矩形 17">
            <a:extLst>
              <a:ext uri="{FF2B5EF4-FFF2-40B4-BE49-F238E27FC236}">
                <a16:creationId xmlns:a16="http://schemas.microsoft.com/office/drawing/2014/main" id="{745182C0-E37B-5C92-9550-95E7695374EE}"/>
              </a:ext>
            </a:extLst>
          </p:cNvPr>
          <p:cNvSpPr/>
          <p:nvPr/>
        </p:nvSpPr>
        <p:spPr>
          <a:xfrm>
            <a:off x="8488680" y="6126480"/>
            <a:ext cx="902208" cy="207264"/>
          </a:xfrm>
          <a:prstGeom prst="rect">
            <a:avLst/>
          </a:prstGeom>
          <a:noFill/>
        </p:spPr>
        <p:txBody>
          <a:bodyPr wrap="none" lIns="0" tIns="0" rIns="0" bIns="0">
            <a:noAutofit/>
          </a:bodyPr>
          <a:lstStyle/>
          <a:p>
            <a:pPr indent="0" algn="r"/>
            <a:r>
              <a:rPr lang="en-US" sz="1300" dirty="0">
                <a:solidFill>
                  <a:srgbClr val="352A3A"/>
                </a:solidFill>
                <a:latin typeface="Arial"/>
              </a:rPr>
              <a:t>Residential</a:t>
            </a:r>
          </a:p>
        </p:txBody>
      </p:sp>
      <p:sp>
        <p:nvSpPr>
          <p:cNvPr id="19" name="矩形 18">
            <a:extLst>
              <a:ext uri="{FF2B5EF4-FFF2-40B4-BE49-F238E27FC236}">
                <a16:creationId xmlns:a16="http://schemas.microsoft.com/office/drawing/2014/main" id="{41D884EA-5839-EE04-0360-71BA24F312EC}"/>
              </a:ext>
            </a:extLst>
          </p:cNvPr>
          <p:cNvSpPr/>
          <p:nvPr/>
        </p:nvSpPr>
        <p:spPr>
          <a:xfrm>
            <a:off x="9707880" y="6126480"/>
            <a:ext cx="975360" cy="222504"/>
          </a:xfrm>
          <a:prstGeom prst="rect">
            <a:avLst/>
          </a:prstGeom>
          <a:noFill/>
        </p:spPr>
        <p:txBody>
          <a:bodyPr wrap="none" lIns="0" tIns="0" rIns="0" bIns="0">
            <a:noAutofit/>
          </a:bodyPr>
          <a:lstStyle/>
          <a:p>
            <a:pPr indent="0" algn="r"/>
            <a:r>
              <a:rPr lang="en-US" sz="1300">
                <a:solidFill>
                  <a:srgbClr val="251E26"/>
                </a:solidFill>
                <a:latin typeface="Arial"/>
              </a:rPr>
              <a:t>Commercial</a:t>
            </a:r>
          </a:p>
        </p:txBody>
      </p:sp>
    </p:spTree>
    <p:extLst>
      <p:ext uri="{BB962C8B-B14F-4D97-AF65-F5344CB8AC3E}">
        <p14:creationId xmlns:p14="http://schemas.microsoft.com/office/powerpoint/2010/main" val="80748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23</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The impact of higher energy prices across most of European industry is considerably less than generally recognized. The most natural-gas intensive industries are five sectors – metals, chemicals, paper, coke, and refined petroleum and other minerals processing – which account for a whopping 25% of the region’s natural gas usage but a minimal 3% of the total gross value added in Europe. In fact, these impacted industries are already some of the lowest-margin industries in Europe and have been facing net outflows to countries with cheaper wages, cheaper energy, and less environmental restrictions even prior to the invasion. As Europe strives to adapt its economy into the 21</a:t>
            </a:r>
            <a:r>
              <a:rPr lang="en-US" baseline="30000" dirty="0"/>
              <a:t>st</a:t>
            </a:r>
            <a:r>
              <a:rPr lang="en-US" dirty="0"/>
              <a:t> century through digital and technological transformation and through leadership in renewable energy, these industries were already on the wrong side of secular trends for years, and their overall contribution to the European economy is minimal.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Consumption of Natural Gas and Electricity by Industry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The Most Energy-Intensive Industries In Europe Contribute Relatively Little To The European Economy</a:t>
            </a:r>
          </a:p>
        </p:txBody>
      </p:sp>
      <p:sp>
        <p:nvSpPr>
          <p:cNvPr id="11" name="Content Placeholder 3">
            <a:extLst>
              <a:ext uri="{FF2B5EF4-FFF2-40B4-BE49-F238E27FC236}">
                <a16:creationId xmlns:a16="http://schemas.microsoft.com/office/drawing/2014/main" id="{98B6D8D8-A6A4-2CF3-A2E4-4768A7A52781}"/>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32" name="图片 31">
            <a:extLst>
              <a:ext uri="{FF2B5EF4-FFF2-40B4-BE49-F238E27FC236}">
                <a16:creationId xmlns:a16="http://schemas.microsoft.com/office/drawing/2014/main" id="{7FD45B32-BF87-D1F2-FE25-F8BA9D4139CD}"/>
              </a:ext>
            </a:extLst>
          </p:cNvPr>
          <p:cNvPicPr>
            <a:picLocks noChangeAspect="1"/>
          </p:cNvPicPr>
          <p:nvPr/>
        </p:nvPicPr>
        <p:blipFill>
          <a:blip r:embed="rId2"/>
          <a:stretch>
            <a:fillRect/>
          </a:stretch>
        </p:blipFill>
        <p:spPr>
          <a:xfrm>
            <a:off x="3621024" y="2316480"/>
            <a:ext cx="8494776" cy="4130040"/>
          </a:xfrm>
          <a:prstGeom prst="rect">
            <a:avLst/>
          </a:prstGeom>
        </p:spPr>
      </p:pic>
      <p:sp>
        <p:nvSpPr>
          <p:cNvPr id="33" name="矩形 32">
            <a:extLst>
              <a:ext uri="{FF2B5EF4-FFF2-40B4-BE49-F238E27FC236}">
                <a16:creationId xmlns:a16="http://schemas.microsoft.com/office/drawing/2014/main" id="{105CFC99-8276-1295-357B-E461BFA5871B}"/>
              </a:ext>
            </a:extLst>
          </p:cNvPr>
          <p:cNvSpPr/>
          <p:nvPr/>
        </p:nvSpPr>
        <p:spPr>
          <a:xfrm>
            <a:off x="6766560" y="2478024"/>
            <a:ext cx="679704" cy="350520"/>
          </a:xfrm>
          <a:prstGeom prst="rect">
            <a:avLst/>
          </a:prstGeom>
          <a:solidFill>
            <a:srgbClr val="FFFFFF"/>
          </a:solidFill>
        </p:spPr>
        <p:txBody>
          <a:bodyPr lIns="0" tIns="0" rIns="0" bIns="0">
            <a:noAutofit/>
          </a:bodyPr>
          <a:lstStyle/>
          <a:p>
            <a:pPr indent="0" algn="ctr">
              <a:lnSpc>
                <a:spcPct val="130000"/>
              </a:lnSpc>
            </a:pPr>
            <a:r>
              <a:rPr lang="en-US" sz="900" b="1">
                <a:solidFill>
                  <a:srgbClr val="000000"/>
                </a:solidFill>
                <a:latin typeface="Arial"/>
              </a:rPr>
              <a:t>Industry % Output</a:t>
            </a:r>
          </a:p>
        </p:txBody>
      </p:sp>
      <p:sp>
        <p:nvSpPr>
          <p:cNvPr id="34" name="矩形 33">
            <a:extLst>
              <a:ext uri="{FF2B5EF4-FFF2-40B4-BE49-F238E27FC236}">
                <a16:creationId xmlns:a16="http://schemas.microsoft.com/office/drawing/2014/main" id="{062DDE1C-7DE2-C088-DBDA-8534EE9B5008}"/>
              </a:ext>
            </a:extLst>
          </p:cNvPr>
          <p:cNvSpPr/>
          <p:nvPr/>
        </p:nvSpPr>
        <p:spPr>
          <a:xfrm>
            <a:off x="7537704" y="2484120"/>
            <a:ext cx="624840" cy="335280"/>
          </a:xfrm>
          <a:prstGeom prst="rect">
            <a:avLst/>
          </a:prstGeom>
          <a:solidFill>
            <a:srgbClr val="FFFFFF"/>
          </a:solidFill>
        </p:spPr>
        <p:txBody>
          <a:bodyPr lIns="0" tIns="0" rIns="0" bIns="0">
            <a:noAutofit/>
          </a:bodyPr>
          <a:lstStyle/>
          <a:p>
            <a:pPr indent="0" algn="ctr">
              <a:lnSpc>
                <a:spcPct val="128000"/>
              </a:lnSpc>
            </a:pPr>
            <a:r>
              <a:rPr lang="en-US" sz="900" b="1">
                <a:solidFill>
                  <a:srgbClr val="000000"/>
                </a:solidFill>
                <a:latin typeface="Arial"/>
              </a:rPr>
              <a:t>Industry % GVA</a:t>
            </a:r>
          </a:p>
        </p:txBody>
      </p:sp>
      <p:sp>
        <p:nvSpPr>
          <p:cNvPr id="35" name="矩形 34">
            <a:extLst>
              <a:ext uri="{FF2B5EF4-FFF2-40B4-BE49-F238E27FC236}">
                <a16:creationId xmlns:a16="http://schemas.microsoft.com/office/drawing/2014/main" id="{D4AE4345-6933-43CC-D39F-63FC69B65A53}"/>
              </a:ext>
            </a:extLst>
          </p:cNvPr>
          <p:cNvSpPr/>
          <p:nvPr/>
        </p:nvSpPr>
        <p:spPr>
          <a:xfrm>
            <a:off x="8244840" y="2468880"/>
            <a:ext cx="874776" cy="350520"/>
          </a:xfrm>
          <a:prstGeom prst="rect">
            <a:avLst/>
          </a:prstGeom>
          <a:solidFill>
            <a:srgbClr val="FFFFFF"/>
          </a:solidFill>
        </p:spPr>
        <p:txBody>
          <a:bodyPr lIns="0" tIns="0" rIns="0" bIns="0">
            <a:noAutofit/>
          </a:bodyPr>
          <a:lstStyle/>
          <a:p>
            <a:pPr indent="0" algn="ctr">
              <a:lnSpc>
                <a:spcPct val="130000"/>
              </a:lnSpc>
            </a:pPr>
            <a:r>
              <a:rPr lang="en-US" sz="900" b="1">
                <a:solidFill>
                  <a:srgbClr val="000000"/>
                </a:solidFill>
                <a:latin typeface="Arial"/>
              </a:rPr>
              <a:t>Sector % of Ind Electricity Use</a:t>
            </a:r>
          </a:p>
        </p:txBody>
      </p:sp>
      <p:sp>
        <p:nvSpPr>
          <p:cNvPr id="36" name="矩形 35">
            <a:extLst>
              <a:ext uri="{FF2B5EF4-FFF2-40B4-BE49-F238E27FC236}">
                <a16:creationId xmlns:a16="http://schemas.microsoft.com/office/drawing/2014/main" id="{824CBAC9-CC23-03A1-573B-0A850CA5AEBF}"/>
              </a:ext>
            </a:extLst>
          </p:cNvPr>
          <p:cNvSpPr/>
          <p:nvPr/>
        </p:nvSpPr>
        <p:spPr>
          <a:xfrm>
            <a:off x="9174480" y="2484120"/>
            <a:ext cx="694944" cy="304800"/>
          </a:xfrm>
          <a:prstGeom prst="rect">
            <a:avLst/>
          </a:prstGeom>
          <a:solidFill>
            <a:srgbClr val="FFFFFF"/>
          </a:solidFill>
        </p:spPr>
        <p:txBody>
          <a:bodyPr lIns="0" tIns="0" rIns="0" bIns="0">
            <a:noAutofit/>
          </a:bodyPr>
          <a:lstStyle/>
          <a:p>
            <a:pPr indent="0" algn="just">
              <a:lnSpc>
                <a:spcPct val="128000"/>
              </a:lnSpc>
            </a:pPr>
            <a:r>
              <a:rPr lang="en-US" sz="900" b="1">
                <a:solidFill>
                  <a:srgbClr val="000000"/>
                </a:solidFill>
                <a:latin typeface="Arial"/>
              </a:rPr>
              <a:t>Sector % of Ind NG Use</a:t>
            </a:r>
          </a:p>
        </p:txBody>
      </p:sp>
      <p:sp>
        <p:nvSpPr>
          <p:cNvPr id="37" name="矩形 36">
            <a:extLst>
              <a:ext uri="{FF2B5EF4-FFF2-40B4-BE49-F238E27FC236}">
                <a16:creationId xmlns:a16="http://schemas.microsoft.com/office/drawing/2014/main" id="{9FF78603-90B7-758D-608D-944C7DD2A49E}"/>
              </a:ext>
            </a:extLst>
          </p:cNvPr>
          <p:cNvSpPr/>
          <p:nvPr/>
        </p:nvSpPr>
        <p:spPr>
          <a:xfrm>
            <a:off x="9951720" y="2407920"/>
            <a:ext cx="609600" cy="472440"/>
          </a:xfrm>
          <a:prstGeom prst="rect">
            <a:avLst/>
          </a:prstGeom>
          <a:solidFill>
            <a:srgbClr val="FFFFFF"/>
          </a:solidFill>
        </p:spPr>
        <p:txBody>
          <a:bodyPr lIns="0" tIns="0" rIns="0" bIns="0">
            <a:noAutofit/>
          </a:bodyPr>
          <a:lstStyle/>
          <a:p>
            <a:pPr indent="0" algn="ctr"/>
            <a:r>
              <a:rPr lang="en-US" sz="900" b="1" dirty="0">
                <a:solidFill>
                  <a:srgbClr val="000000"/>
                </a:solidFill>
                <a:latin typeface="Arial"/>
              </a:rPr>
              <a:t>Electricity Spend % Output</a:t>
            </a:r>
          </a:p>
        </p:txBody>
      </p:sp>
      <p:sp>
        <p:nvSpPr>
          <p:cNvPr id="38" name="矩形 37">
            <a:extLst>
              <a:ext uri="{FF2B5EF4-FFF2-40B4-BE49-F238E27FC236}">
                <a16:creationId xmlns:a16="http://schemas.microsoft.com/office/drawing/2014/main" id="{AF779BBD-2CD6-5F97-1A3B-4DADECF1ABB7}"/>
              </a:ext>
            </a:extLst>
          </p:cNvPr>
          <p:cNvSpPr/>
          <p:nvPr/>
        </p:nvSpPr>
        <p:spPr>
          <a:xfrm>
            <a:off x="10616184" y="2474976"/>
            <a:ext cx="716280" cy="359664"/>
          </a:xfrm>
          <a:prstGeom prst="rect">
            <a:avLst/>
          </a:prstGeom>
          <a:solidFill>
            <a:srgbClr val="FFFFFF"/>
          </a:solidFill>
        </p:spPr>
        <p:txBody>
          <a:bodyPr lIns="0" tIns="0" rIns="0" bIns="0">
            <a:noAutofit/>
          </a:bodyPr>
          <a:lstStyle/>
          <a:p>
            <a:pPr indent="0" algn="ctr"/>
            <a:r>
              <a:rPr lang="en-US" sz="900" b="1">
                <a:solidFill>
                  <a:srgbClr val="000000"/>
                </a:solidFill>
                <a:latin typeface="Arial"/>
              </a:rPr>
              <a:t>NG Spend % Output</a:t>
            </a:r>
          </a:p>
        </p:txBody>
      </p:sp>
      <p:sp>
        <p:nvSpPr>
          <p:cNvPr id="39" name="矩形 38">
            <a:extLst>
              <a:ext uri="{FF2B5EF4-FFF2-40B4-BE49-F238E27FC236}">
                <a16:creationId xmlns:a16="http://schemas.microsoft.com/office/drawing/2014/main" id="{1EE79BBB-0D78-27DB-AE94-384AC24A51D9}"/>
              </a:ext>
            </a:extLst>
          </p:cNvPr>
          <p:cNvSpPr/>
          <p:nvPr/>
        </p:nvSpPr>
        <p:spPr>
          <a:xfrm>
            <a:off x="11405098" y="2409932"/>
            <a:ext cx="518160" cy="472440"/>
          </a:xfrm>
          <a:prstGeom prst="rect">
            <a:avLst/>
          </a:prstGeom>
          <a:solidFill>
            <a:srgbClr val="FFFFFF"/>
          </a:solidFill>
        </p:spPr>
        <p:txBody>
          <a:bodyPr lIns="0" tIns="0" rIns="0" bIns="0">
            <a:noAutofit/>
          </a:bodyPr>
          <a:lstStyle/>
          <a:p>
            <a:pPr indent="0"/>
            <a:r>
              <a:rPr lang="en-US" sz="900" b="1" dirty="0">
                <a:solidFill>
                  <a:srgbClr val="000000"/>
                </a:solidFill>
                <a:latin typeface="Arial"/>
              </a:rPr>
              <a:t>Pre-Tax Margin (2019)</a:t>
            </a:r>
          </a:p>
        </p:txBody>
      </p:sp>
      <p:sp>
        <p:nvSpPr>
          <p:cNvPr id="40" name="矩形 39">
            <a:extLst>
              <a:ext uri="{FF2B5EF4-FFF2-40B4-BE49-F238E27FC236}">
                <a16:creationId xmlns:a16="http://schemas.microsoft.com/office/drawing/2014/main" id="{D7CE2395-6F9A-656E-0BB7-402F17991EA4}"/>
              </a:ext>
            </a:extLst>
          </p:cNvPr>
          <p:cNvSpPr/>
          <p:nvPr/>
        </p:nvSpPr>
        <p:spPr>
          <a:xfrm>
            <a:off x="3764280" y="2956560"/>
            <a:ext cx="365760" cy="146304"/>
          </a:xfrm>
          <a:prstGeom prst="rect">
            <a:avLst/>
          </a:prstGeom>
          <a:solidFill>
            <a:srgbClr val="FFFFFF"/>
          </a:solidFill>
        </p:spPr>
        <p:txBody>
          <a:bodyPr wrap="none" lIns="0" tIns="0" rIns="0" bIns="0">
            <a:noAutofit/>
          </a:bodyPr>
          <a:lstStyle/>
          <a:p>
            <a:pPr indent="0"/>
            <a:r>
              <a:rPr lang="en-US" sz="900">
                <a:solidFill>
                  <a:srgbClr val="3F3C3E"/>
                </a:solidFill>
                <a:latin typeface="Arial"/>
              </a:rPr>
              <a:t>Total</a:t>
            </a:r>
          </a:p>
        </p:txBody>
      </p:sp>
      <p:sp>
        <p:nvSpPr>
          <p:cNvPr id="41" name="矩形 40">
            <a:extLst>
              <a:ext uri="{FF2B5EF4-FFF2-40B4-BE49-F238E27FC236}">
                <a16:creationId xmlns:a16="http://schemas.microsoft.com/office/drawing/2014/main" id="{AF96768D-64EE-878B-05A2-A536474A072F}"/>
              </a:ext>
            </a:extLst>
          </p:cNvPr>
          <p:cNvSpPr/>
          <p:nvPr/>
        </p:nvSpPr>
        <p:spPr>
          <a:xfrm>
            <a:off x="3889248" y="3157728"/>
            <a:ext cx="524256" cy="173736"/>
          </a:xfrm>
          <a:prstGeom prst="rect">
            <a:avLst/>
          </a:prstGeom>
          <a:solidFill>
            <a:srgbClr val="FFFFFF"/>
          </a:solidFill>
        </p:spPr>
        <p:txBody>
          <a:bodyPr wrap="none" lIns="0" tIns="0" rIns="0" bIns="0">
            <a:noAutofit/>
          </a:bodyPr>
          <a:lstStyle/>
          <a:p>
            <a:pPr indent="0"/>
            <a:r>
              <a:rPr lang="en-US" sz="900">
                <a:solidFill>
                  <a:srgbClr val="3F3C3E"/>
                </a:solidFill>
                <a:latin typeface="Arial"/>
              </a:rPr>
              <a:t>Industry</a:t>
            </a:r>
          </a:p>
        </p:txBody>
      </p:sp>
      <p:sp>
        <p:nvSpPr>
          <p:cNvPr id="42" name="矩形 41">
            <a:extLst>
              <a:ext uri="{FF2B5EF4-FFF2-40B4-BE49-F238E27FC236}">
                <a16:creationId xmlns:a16="http://schemas.microsoft.com/office/drawing/2014/main" id="{5C19E651-E41B-F78F-B7E5-FF83A04ECD35}"/>
              </a:ext>
            </a:extLst>
          </p:cNvPr>
          <p:cNvSpPr/>
          <p:nvPr/>
        </p:nvSpPr>
        <p:spPr>
          <a:xfrm>
            <a:off x="4008120" y="3383280"/>
            <a:ext cx="2407920" cy="176784"/>
          </a:xfrm>
          <a:prstGeom prst="rect">
            <a:avLst/>
          </a:prstGeom>
          <a:solidFill>
            <a:srgbClr val="FFFFFF"/>
          </a:solidFill>
        </p:spPr>
        <p:txBody>
          <a:bodyPr wrap="none" lIns="0" tIns="0" rIns="0" bIns="0">
            <a:noAutofit/>
          </a:bodyPr>
          <a:lstStyle/>
          <a:p>
            <a:pPr indent="0"/>
            <a:r>
              <a:rPr lang="en-US" sz="900" dirty="0">
                <a:solidFill>
                  <a:srgbClr val="3F3C3E"/>
                </a:solidFill>
                <a:latin typeface="Arial"/>
              </a:rPr>
              <a:t>Electricity, Gas, Steam, and Air Conditioning</a:t>
            </a:r>
          </a:p>
        </p:txBody>
      </p:sp>
      <p:sp>
        <p:nvSpPr>
          <p:cNvPr id="43" name="矩形 42">
            <a:extLst>
              <a:ext uri="{FF2B5EF4-FFF2-40B4-BE49-F238E27FC236}">
                <a16:creationId xmlns:a16="http://schemas.microsoft.com/office/drawing/2014/main" id="{3073ED57-3AD1-EB27-2C87-3BAB2769F669}"/>
              </a:ext>
            </a:extLst>
          </p:cNvPr>
          <p:cNvSpPr/>
          <p:nvPr/>
        </p:nvSpPr>
        <p:spPr>
          <a:xfrm>
            <a:off x="4008120" y="3621024"/>
            <a:ext cx="755904" cy="143256"/>
          </a:xfrm>
          <a:prstGeom prst="rect">
            <a:avLst/>
          </a:prstGeom>
          <a:solidFill>
            <a:srgbClr val="FFFFFF"/>
          </a:solidFill>
        </p:spPr>
        <p:txBody>
          <a:bodyPr wrap="none" lIns="0" tIns="0" rIns="0" bIns="0">
            <a:noAutofit/>
          </a:bodyPr>
          <a:lstStyle/>
          <a:p>
            <a:pPr indent="0" algn="ctr"/>
            <a:r>
              <a:rPr lang="en-US" sz="900">
                <a:solidFill>
                  <a:srgbClr val="3F3C3E"/>
                </a:solidFill>
                <a:latin typeface="Arial"/>
              </a:rPr>
              <a:t>Basic Metals</a:t>
            </a:r>
          </a:p>
        </p:txBody>
      </p:sp>
      <p:sp>
        <p:nvSpPr>
          <p:cNvPr id="44" name="矩形 43">
            <a:extLst>
              <a:ext uri="{FF2B5EF4-FFF2-40B4-BE49-F238E27FC236}">
                <a16:creationId xmlns:a16="http://schemas.microsoft.com/office/drawing/2014/main" id="{DBB9E359-2B11-91C9-D0CF-69CFE3624419}"/>
              </a:ext>
            </a:extLst>
          </p:cNvPr>
          <p:cNvSpPr/>
          <p:nvPr/>
        </p:nvSpPr>
        <p:spPr>
          <a:xfrm>
            <a:off x="4002024" y="3840480"/>
            <a:ext cx="2118360" cy="176784"/>
          </a:xfrm>
          <a:prstGeom prst="rect">
            <a:avLst/>
          </a:prstGeom>
          <a:solidFill>
            <a:srgbClr val="FFFFFF"/>
          </a:solidFill>
        </p:spPr>
        <p:txBody>
          <a:bodyPr wrap="none" lIns="0" tIns="0" rIns="0" bIns="0">
            <a:noAutofit/>
          </a:bodyPr>
          <a:lstStyle/>
          <a:p>
            <a:pPr indent="0"/>
            <a:r>
              <a:rPr lang="en-US" sz="900" dirty="0">
                <a:solidFill>
                  <a:srgbClr val="3F3C3E"/>
                </a:solidFill>
                <a:latin typeface="Arial"/>
              </a:rPr>
              <a:t>Other Non-Metallic Minerals Products</a:t>
            </a:r>
          </a:p>
        </p:txBody>
      </p:sp>
      <p:sp>
        <p:nvSpPr>
          <p:cNvPr id="45" name="矩形 44">
            <a:extLst>
              <a:ext uri="{FF2B5EF4-FFF2-40B4-BE49-F238E27FC236}">
                <a16:creationId xmlns:a16="http://schemas.microsoft.com/office/drawing/2014/main" id="{B67D43D1-52C3-8FED-78D0-030783249758}"/>
              </a:ext>
            </a:extLst>
          </p:cNvPr>
          <p:cNvSpPr/>
          <p:nvPr/>
        </p:nvSpPr>
        <p:spPr>
          <a:xfrm>
            <a:off x="4017264" y="4084320"/>
            <a:ext cx="1438656" cy="167640"/>
          </a:xfrm>
          <a:prstGeom prst="rect">
            <a:avLst/>
          </a:prstGeom>
          <a:solidFill>
            <a:srgbClr val="FFFFFF"/>
          </a:solidFill>
        </p:spPr>
        <p:txBody>
          <a:bodyPr wrap="none" lIns="0" tIns="0" rIns="0" bIns="0">
            <a:noAutofit/>
          </a:bodyPr>
          <a:lstStyle/>
          <a:p>
            <a:pPr indent="0"/>
            <a:r>
              <a:rPr lang="en-US" sz="900" dirty="0">
                <a:solidFill>
                  <a:srgbClr val="3F3C3E"/>
                </a:solidFill>
                <a:latin typeface="Arial"/>
              </a:rPr>
              <a:t>Paper and Paper Products</a:t>
            </a:r>
          </a:p>
        </p:txBody>
      </p:sp>
      <p:sp>
        <p:nvSpPr>
          <p:cNvPr id="46" name="矩形 45">
            <a:extLst>
              <a:ext uri="{FF2B5EF4-FFF2-40B4-BE49-F238E27FC236}">
                <a16:creationId xmlns:a16="http://schemas.microsoft.com/office/drawing/2014/main" id="{6FD4D22E-31B3-F709-2D5A-375BA2158EB6}"/>
              </a:ext>
            </a:extLst>
          </p:cNvPr>
          <p:cNvSpPr/>
          <p:nvPr/>
        </p:nvSpPr>
        <p:spPr>
          <a:xfrm>
            <a:off x="4002024" y="4294632"/>
            <a:ext cx="1588008" cy="179832"/>
          </a:xfrm>
          <a:prstGeom prst="rect">
            <a:avLst/>
          </a:prstGeom>
          <a:solidFill>
            <a:srgbClr val="FFFFFF"/>
          </a:solidFill>
        </p:spPr>
        <p:txBody>
          <a:bodyPr wrap="none" lIns="0" tIns="0" rIns="0" bIns="0">
            <a:noAutofit/>
          </a:bodyPr>
          <a:lstStyle/>
          <a:p>
            <a:pPr indent="0"/>
            <a:r>
              <a:rPr lang="en-US" sz="900">
                <a:solidFill>
                  <a:srgbClr val="3F3C3E"/>
                </a:solidFill>
                <a:latin typeface="Arial"/>
              </a:rPr>
              <a:t>Coke and Refined Petroleum</a:t>
            </a:r>
          </a:p>
        </p:txBody>
      </p:sp>
      <p:sp>
        <p:nvSpPr>
          <p:cNvPr id="47" name="矩形 46">
            <a:extLst>
              <a:ext uri="{FF2B5EF4-FFF2-40B4-BE49-F238E27FC236}">
                <a16:creationId xmlns:a16="http://schemas.microsoft.com/office/drawing/2014/main" id="{3959838B-8374-AA25-F59E-FB2906F2C95A}"/>
              </a:ext>
            </a:extLst>
          </p:cNvPr>
          <p:cNvSpPr/>
          <p:nvPr/>
        </p:nvSpPr>
        <p:spPr>
          <a:xfrm>
            <a:off x="4002024" y="4535424"/>
            <a:ext cx="646176" cy="158496"/>
          </a:xfrm>
          <a:prstGeom prst="rect">
            <a:avLst/>
          </a:prstGeom>
          <a:solidFill>
            <a:srgbClr val="FFFFFF"/>
          </a:solidFill>
        </p:spPr>
        <p:txBody>
          <a:bodyPr wrap="none" lIns="0" tIns="0" rIns="0" bIns="0">
            <a:noAutofit/>
          </a:bodyPr>
          <a:lstStyle/>
          <a:p>
            <a:pPr indent="0" algn="ctr"/>
            <a:r>
              <a:rPr lang="en-US" sz="900">
                <a:solidFill>
                  <a:srgbClr val="3F3C3E"/>
                </a:solidFill>
                <a:latin typeface="Arial"/>
              </a:rPr>
              <a:t>Chemicals</a:t>
            </a:r>
          </a:p>
        </p:txBody>
      </p:sp>
      <p:sp>
        <p:nvSpPr>
          <p:cNvPr id="48" name="矩形 47">
            <a:extLst>
              <a:ext uri="{FF2B5EF4-FFF2-40B4-BE49-F238E27FC236}">
                <a16:creationId xmlns:a16="http://schemas.microsoft.com/office/drawing/2014/main" id="{6C01CCF1-304C-F532-25EF-09C3629F675C}"/>
              </a:ext>
            </a:extLst>
          </p:cNvPr>
          <p:cNvSpPr/>
          <p:nvPr/>
        </p:nvSpPr>
        <p:spPr>
          <a:xfrm>
            <a:off x="4008120" y="4770120"/>
            <a:ext cx="1246632" cy="161544"/>
          </a:xfrm>
          <a:prstGeom prst="rect">
            <a:avLst/>
          </a:prstGeom>
          <a:solidFill>
            <a:srgbClr val="FFFFFF"/>
          </a:solidFill>
        </p:spPr>
        <p:txBody>
          <a:bodyPr wrap="none" lIns="0" tIns="0" rIns="0" bIns="0">
            <a:noAutofit/>
          </a:bodyPr>
          <a:lstStyle/>
          <a:p>
            <a:pPr indent="0"/>
            <a:r>
              <a:rPr lang="en-US" sz="900" dirty="0">
                <a:solidFill>
                  <a:srgbClr val="3F3C3E"/>
                </a:solidFill>
                <a:latin typeface="Arial"/>
              </a:rPr>
              <a:t>Mining and Quarrying</a:t>
            </a:r>
          </a:p>
        </p:txBody>
      </p:sp>
      <p:sp>
        <p:nvSpPr>
          <p:cNvPr id="49" name="矩形 48">
            <a:extLst>
              <a:ext uri="{FF2B5EF4-FFF2-40B4-BE49-F238E27FC236}">
                <a16:creationId xmlns:a16="http://schemas.microsoft.com/office/drawing/2014/main" id="{CC08745B-3D52-F5E0-B391-63727AB972A2}"/>
              </a:ext>
            </a:extLst>
          </p:cNvPr>
          <p:cNvSpPr/>
          <p:nvPr/>
        </p:nvSpPr>
        <p:spPr>
          <a:xfrm>
            <a:off x="4032504" y="4998720"/>
            <a:ext cx="2194560" cy="176784"/>
          </a:xfrm>
          <a:prstGeom prst="rect">
            <a:avLst/>
          </a:prstGeom>
          <a:solidFill>
            <a:srgbClr val="FFFFFF"/>
          </a:solidFill>
        </p:spPr>
        <p:txBody>
          <a:bodyPr wrap="none" lIns="0" tIns="0" rIns="0" bIns="0">
            <a:noAutofit/>
          </a:bodyPr>
          <a:lstStyle/>
          <a:p>
            <a:pPr indent="0"/>
            <a:r>
              <a:rPr lang="en-US" sz="900">
                <a:solidFill>
                  <a:srgbClr val="3F3C3E"/>
                </a:solidFill>
                <a:latin typeface="Arial"/>
              </a:rPr>
              <a:t>Water Collection. Treatment, and Supply</a:t>
            </a:r>
          </a:p>
        </p:txBody>
      </p:sp>
      <p:sp>
        <p:nvSpPr>
          <p:cNvPr id="50" name="矩形 49">
            <a:extLst>
              <a:ext uri="{FF2B5EF4-FFF2-40B4-BE49-F238E27FC236}">
                <a16:creationId xmlns:a16="http://schemas.microsoft.com/office/drawing/2014/main" id="{FFFDCCBC-140E-A56E-B983-C187EB26B7ED}"/>
              </a:ext>
            </a:extLst>
          </p:cNvPr>
          <p:cNvSpPr/>
          <p:nvPr/>
        </p:nvSpPr>
        <p:spPr>
          <a:xfrm>
            <a:off x="4008120" y="5212080"/>
            <a:ext cx="1682496" cy="167640"/>
          </a:xfrm>
          <a:prstGeom prst="rect">
            <a:avLst/>
          </a:prstGeom>
          <a:solidFill>
            <a:srgbClr val="FFFFFF"/>
          </a:solidFill>
        </p:spPr>
        <p:txBody>
          <a:bodyPr wrap="none" lIns="0" tIns="0" rIns="0" bIns="0">
            <a:noAutofit/>
          </a:bodyPr>
          <a:lstStyle/>
          <a:p>
            <a:pPr indent="0"/>
            <a:r>
              <a:rPr lang="en-US" sz="900">
                <a:solidFill>
                  <a:srgbClr val="3F3C3E"/>
                </a:solidFill>
                <a:latin typeface="Arial"/>
              </a:rPr>
              <a:t>Food, Beverages, and Tobacco</a:t>
            </a:r>
          </a:p>
        </p:txBody>
      </p:sp>
      <p:sp>
        <p:nvSpPr>
          <p:cNvPr id="51" name="矩形 50">
            <a:extLst>
              <a:ext uri="{FF2B5EF4-FFF2-40B4-BE49-F238E27FC236}">
                <a16:creationId xmlns:a16="http://schemas.microsoft.com/office/drawing/2014/main" id="{0301706F-8C8D-1D05-2551-5D6251DC4C4A}"/>
              </a:ext>
            </a:extLst>
          </p:cNvPr>
          <p:cNvSpPr/>
          <p:nvPr/>
        </p:nvSpPr>
        <p:spPr>
          <a:xfrm>
            <a:off x="4002024" y="5449824"/>
            <a:ext cx="1505712" cy="185928"/>
          </a:xfrm>
          <a:prstGeom prst="rect">
            <a:avLst/>
          </a:prstGeom>
          <a:solidFill>
            <a:srgbClr val="FFFFFF"/>
          </a:solidFill>
        </p:spPr>
        <p:txBody>
          <a:bodyPr wrap="none" lIns="0" tIns="0" rIns="0" bIns="0">
            <a:noAutofit/>
          </a:bodyPr>
          <a:lstStyle/>
          <a:p>
            <a:pPr indent="0"/>
            <a:r>
              <a:rPr lang="en-US" sz="900">
                <a:solidFill>
                  <a:srgbClr val="3F3C3E"/>
                </a:solidFill>
                <a:latin typeface="Arial"/>
              </a:rPr>
              <a:t>Wood and Wood Products</a:t>
            </a:r>
          </a:p>
        </p:txBody>
      </p:sp>
      <p:sp>
        <p:nvSpPr>
          <p:cNvPr id="52" name="矩形 51">
            <a:extLst>
              <a:ext uri="{FF2B5EF4-FFF2-40B4-BE49-F238E27FC236}">
                <a16:creationId xmlns:a16="http://schemas.microsoft.com/office/drawing/2014/main" id="{B402E043-AAF2-4DBD-19C9-ACAC87B4310B}"/>
              </a:ext>
            </a:extLst>
          </p:cNvPr>
          <p:cNvSpPr/>
          <p:nvPr/>
        </p:nvSpPr>
        <p:spPr>
          <a:xfrm>
            <a:off x="4008120" y="5693664"/>
            <a:ext cx="381000" cy="152400"/>
          </a:xfrm>
          <a:prstGeom prst="rect">
            <a:avLst/>
          </a:prstGeom>
          <a:solidFill>
            <a:srgbClr val="FFFFFF"/>
          </a:solidFill>
        </p:spPr>
        <p:txBody>
          <a:bodyPr wrap="none" lIns="0" tIns="0" rIns="0" bIns="0">
            <a:noAutofit/>
          </a:bodyPr>
          <a:lstStyle/>
          <a:p>
            <a:pPr indent="0"/>
            <a:r>
              <a:rPr lang="en-US" sz="900">
                <a:solidFill>
                  <a:srgbClr val="3F3C3E"/>
                </a:solidFill>
                <a:latin typeface="Arial"/>
              </a:rPr>
              <a:t>Other</a:t>
            </a:r>
          </a:p>
        </p:txBody>
      </p:sp>
      <p:sp>
        <p:nvSpPr>
          <p:cNvPr id="53" name="矩形 52">
            <a:extLst>
              <a:ext uri="{FF2B5EF4-FFF2-40B4-BE49-F238E27FC236}">
                <a16:creationId xmlns:a16="http://schemas.microsoft.com/office/drawing/2014/main" id="{7F37F042-B196-98B2-3E27-28051F62BAFA}"/>
              </a:ext>
            </a:extLst>
          </p:cNvPr>
          <p:cNvSpPr/>
          <p:nvPr/>
        </p:nvSpPr>
        <p:spPr>
          <a:xfrm>
            <a:off x="3901440" y="5922264"/>
            <a:ext cx="664464" cy="143256"/>
          </a:xfrm>
          <a:prstGeom prst="rect">
            <a:avLst/>
          </a:prstGeom>
          <a:solidFill>
            <a:srgbClr val="FFFFFF"/>
          </a:solidFill>
        </p:spPr>
        <p:txBody>
          <a:bodyPr wrap="none" lIns="0" tIns="0" rIns="0" bIns="0">
            <a:noAutofit/>
          </a:bodyPr>
          <a:lstStyle/>
          <a:p>
            <a:pPr indent="0"/>
            <a:r>
              <a:rPr lang="en-US" sz="900">
                <a:solidFill>
                  <a:srgbClr val="3F3C3E"/>
                </a:solidFill>
                <a:latin typeface="Arial"/>
              </a:rPr>
              <a:t>Agriculture</a:t>
            </a:r>
          </a:p>
        </p:txBody>
      </p:sp>
      <p:sp>
        <p:nvSpPr>
          <p:cNvPr id="54" name="矩形 53">
            <a:extLst>
              <a:ext uri="{FF2B5EF4-FFF2-40B4-BE49-F238E27FC236}">
                <a16:creationId xmlns:a16="http://schemas.microsoft.com/office/drawing/2014/main" id="{EF64974A-CE50-BF42-F8A0-2A0BACD2E26E}"/>
              </a:ext>
            </a:extLst>
          </p:cNvPr>
          <p:cNvSpPr/>
          <p:nvPr/>
        </p:nvSpPr>
        <p:spPr>
          <a:xfrm>
            <a:off x="3886200" y="6126480"/>
            <a:ext cx="527304" cy="176784"/>
          </a:xfrm>
          <a:prstGeom prst="rect">
            <a:avLst/>
          </a:prstGeom>
          <a:solidFill>
            <a:srgbClr val="FFFFFF"/>
          </a:solidFill>
        </p:spPr>
        <p:txBody>
          <a:bodyPr wrap="none" lIns="0" tIns="0" rIns="0" bIns="0">
            <a:noAutofit/>
          </a:bodyPr>
          <a:lstStyle/>
          <a:p>
            <a:pPr indent="0"/>
            <a:r>
              <a:rPr lang="en-US" sz="900">
                <a:solidFill>
                  <a:srgbClr val="3F3C3E"/>
                </a:solidFill>
                <a:latin typeface="Arial"/>
              </a:rPr>
              <a:t>Services</a:t>
            </a:r>
          </a:p>
        </p:txBody>
      </p:sp>
    </p:spTree>
    <p:extLst>
      <p:ext uri="{BB962C8B-B14F-4D97-AF65-F5344CB8AC3E}">
        <p14:creationId xmlns:p14="http://schemas.microsoft.com/office/powerpoint/2010/main" val="367024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24</a:t>
            </a:fld>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710896"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Consumption of Natural Gas and Electricity by Industry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10% Of All European Industry Accounts for Half Of Industrial Energy Use – Despite Contributing Only 2% To The European Economy And Employing Few European Workers </a:t>
            </a:r>
          </a:p>
        </p:txBody>
      </p:sp>
      <p:graphicFrame>
        <p:nvGraphicFramePr>
          <p:cNvPr id="16" name="Content Placeholder 14">
            <a:extLst>
              <a:ext uri="{FF2B5EF4-FFF2-40B4-BE49-F238E27FC236}">
                <a16:creationId xmlns:a16="http://schemas.microsoft.com/office/drawing/2014/main" id="{1F43DBA4-EA12-9937-1794-4329F24F47C8}"/>
              </a:ext>
            </a:extLst>
          </p:cNvPr>
          <p:cNvGraphicFramePr>
            <a:graphicFrameLocks/>
          </p:cNvGraphicFramePr>
          <p:nvPr>
            <p:extLst>
              <p:ext uri="{D42A27DB-BD31-4B8C-83A1-F6EECF244321}">
                <p14:modId xmlns:p14="http://schemas.microsoft.com/office/powerpoint/2010/main" val="660353623"/>
              </p:ext>
            </p:extLst>
          </p:nvPr>
        </p:nvGraphicFramePr>
        <p:xfrm>
          <a:off x="3550227" y="5176744"/>
          <a:ext cx="8356257" cy="1463040"/>
        </p:xfrm>
        <a:graphic>
          <a:graphicData uri="http://schemas.openxmlformats.org/drawingml/2006/table">
            <a:tbl>
              <a:tblPr/>
              <a:tblGrid>
                <a:gridCol w="3016326">
                  <a:extLst>
                    <a:ext uri="{9D8B030D-6E8A-4147-A177-3AD203B41FA5}">
                      <a16:colId xmlns:a16="http://schemas.microsoft.com/office/drawing/2014/main" val="1873726851"/>
                    </a:ext>
                  </a:extLst>
                </a:gridCol>
                <a:gridCol w="2421189">
                  <a:extLst>
                    <a:ext uri="{9D8B030D-6E8A-4147-A177-3AD203B41FA5}">
                      <a16:colId xmlns:a16="http://schemas.microsoft.com/office/drawing/2014/main" val="823475268"/>
                    </a:ext>
                  </a:extLst>
                </a:gridCol>
                <a:gridCol w="2918742">
                  <a:extLst>
                    <a:ext uri="{9D8B030D-6E8A-4147-A177-3AD203B41FA5}">
                      <a16:colId xmlns:a16="http://schemas.microsoft.com/office/drawing/2014/main" val="1597690345"/>
                    </a:ext>
                  </a:extLst>
                </a:gridCol>
              </a:tblGrid>
              <a:tr h="144842">
                <a:tc>
                  <a:txBody>
                    <a:bodyPr/>
                    <a:lstStyle/>
                    <a:p>
                      <a:pPr algn="l" fontAlgn="b"/>
                      <a:r>
                        <a:rPr lang="en-US" sz="1200" b="1" i="0" u="none" strike="noStrike" dirty="0">
                          <a:solidFill>
                            <a:schemeClr val="bg1"/>
                          </a:solidFill>
                          <a:effectLst/>
                          <a:latin typeface="Calibri" panose="020F0502020204030204" pitchFamily="34" charset="0"/>
                        </a:rPr>
                        <a:t>Energy Intensive Industry </a:t>
                      </a:r>
                    </a:p>
                  </a:txBody>
                  <a:tcPr marR="0" marT="0" marB="0" anchor="b">
                    <a:lnL>
                      <a:noFill/>
                    </a:lnL>
                    <a:lnR>
                      <a:noFill/>
                    </a:lnR>
                    <a:lnT>
                      <a:noFill/>
                    </a:lnT>
                    <a:lnB>
                      <a:noFill/>
                    </a:lnB>
                    <a:solidFill>
                      <a:srgbClr val="00355F"/>
                    </a:solidFill>
                  </a:tcPr>
                </a:tc>
                <a:tc>
                  <a:txBody>
                    <a:bodyPr/>
                    <a:lstStyle/>
                    <a:p>
                      <a:pPr algn="r" fontAlgn="b"/>
                      <a:r>
                        <a:rPr lang="en-US" sz="1200" b="1" i="0" u="none" strike="noStrike" dirty="0">
                          <a:solidFill>
                            <a:schemeClr val="bg1"/>
                          </a:solidFill>
                          <a:effectLst/>
                          <a:latin typeface="Calibri" panose="020F0502020204030204" pitchFamily="34" charset="0"/>
                        </a:rPr>
                        <a:t>Total Employees (millions)</a:t>
                      </a:r>
                    </a:p>
                  </a:txBody>
                  <a:tcPr marL="0" marR="0" marT="0" marB="0" anchor="b">
                    <a:lnL>
                      <a:noFill/>
                    </a:lnL>
                    <a:lnR>
                      <a:noFill/>
                    </a:lnR>
                    <a:lnT>
                      <a:noFill/>
                    </a:lnT>
                    <a:lnB>
                      <a:noFill/>
                    </a:lnB>
                    <a:solidFill>
                      <a:srgbClr val="00355F"/>
                    </a:solidFill>
                  </a:tcPr>
                </a:tc>
                <a:tc>
                  <a:txBody>
                    <a:bodyPr/>
                    <a:lstStyle/>
                    <a:p>
                      <a:pPr algn="r" fontAlgn="b"/>
                      <a:r>
                        <a:rPr lang="en-US" sz="1200" b="1" i="0" u="none" strike="noStrike" dirty="0">
                          <a:solidFill>
                            <a:schemeClr val="bg1"/>
                          </a:solidFill>
                          <a:effectLst/>
                          <a:latin typeface="Calibri" panose="020F0502020204030204" pitchFamily="34" charset="0"/>
                        </a:rPr>
                        <a:t>% of European Workforce</a:t>
                      </a:r>
                    </a:p>
                  </a:txBody>
                  <a:tcPr marL="0" marT="0" marB="0" anchor="b">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r>
                        <a:rPr lang="en-US" sz="1200" b="1" i="0" u="none" strike="noStrike" dirty="0">
                          <a:solidFill>
                            <a:srgbClr val="000000"/>
                          </a:solidFill>
                          <a:effectLst/>
                          <a:latin typeface="Calibri" panose="020F0502020204030204" pitchFamily="34" charset="0"/>
                        </a:rPr>
                        <a:t>Chemicals</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1.2</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0.55%</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l" fontAlgn="b"/>
                      <a:r>
                        <a:rPr lang="en-US" sz="1200" b="1" i="0" u="none" strike="noStrike" dirty="0">
                          <a:solidFill>
                            <a:srgbClr val="000000"/>
                          </a:solidFill>
                          <a:effectLst/>
                          <a:latin typeface="Calibri" panose="020F0502020204030204" pitchFamily="34" charset="0"/>
                        </a:rPr>
                        <a:t>Cement</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0.04</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0.02%</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759837168"/>
                  </a:ext>
                </a:extLst>
              </a:tr>
              <a:tr h="144842">
                <a:tc>
                  <a:txBody>
                    <a:bodyPr/>
                    <a:lstStyle/>
                    <a:p>
                      <a:pPr algn="l" fontAlgn="b"/>
                      <a:r>
                        <a:rPr lang="en-US" sz="1200" b="1" i="0" u="none" strike="noStrike" dirty="0">
                          <a:solidFill>
                            <a:srgbClr val="000000"/>
                          </a:solidFill>
                          <a:effectLst/>
                          <a:latin typeface="Calibri" panose="020F0502020204030204" pitchFamily="34" charset="0"/>
                        </a:rPr>
                        <a:t>Pulp &amp; Paper</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0.18</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a:solidFill>
                            <a:srgbClr val="000000"/>
                          </a:solidFill>
                          <a:effectLst/>
                          <a:latin typeface="Calibri" panose="020F0502020204030204" pitchFamily="34" charset="0"/>
                        </a:rPr>
                        <a:t>0.08%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r>
                        <a:rPr lang="en-US" sz="1200" b="1" i="0" u="none" strike="noStrike" dirty="0">
                          <a:solidFill>
                            <a:srgbClr val="000000"/>
                          </a:solidFill>
                          <a:effectLst/>
                          <a:latin typeface="Calibri" panose="020F0502020204030204" pitchFamily="34" charset="0"/>
                        </a:rPr>
                        <a:t>Glass</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0.1</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0.05%</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684856838"/>
                  </a:ext>
                </a:extLst>
              </a:tr>
              <a:tr h="144842">
                <a:tc>
                  <a:txBody>
                    <a:bodyPr/>
                    <a:lstStyle/>
                    <a:p>
                      <a:pPr algn="l" fontAlgn="b"/>
                      <a:r>
                        <a:rPr lang="en-US" sz="1200" b="1" i="0" u="none" strike="noStrike" dirty="0">
                          <a:solidFill>
                            <a:srgbClr val="000000"/>
                          </a:solidFill>
                          <a:effectLst/>
                          <a:latin typeface="Calibri" panose="020F0502020204030204" pitchFamily="34" charset="0"/>
                        </a:rPr>
                        <a:t>Metals &amp; Mining</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0.29</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0.13%</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r>
                        <a:rPr lang="en-US" sz="1200" b="1" i="0" u="none" strike="noStrike" dirty="0">
                          <a:solidFill>
                            <a:srgbClr val="000000"/>
                          </a:solidFill>
                          <a:effectLst/>
                          <a:latin typeface="Calibri" panose="020F0502020204030204" pitchFamily="34" charset="0"/>
                        </a:rPr>
                        <a:t>Clay</a:t>
                      </a:r>
                    </a:p>
                  </a:txBody>
                  <a:tcPr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0.2</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0.09%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35985933"/>
                  </a:ext>
                </a:extLst>
              </a:tr>
              <a:tr h="144842">
                <a:tc>
                  <a:txBody>
                    <a:bodyPr/>
                    <a:lstStyle/>
                    <a:p>
                      <a:pPr algn="l" fontAlgn="b"/>
                      <a:r>
                        <a:rPr lang="en-US" sz="1200" b="1" i="0" u="none" strike="noStrike" dirty="0">
                          <a:solidFill>
                            <a:srgbClr val="000000"/>
                          </a:solidFill>
                          <a:effectLst/>
                          <a:latin typeface="Calibri" panose="020F0502020204030204" pitchFamily="34" charset="0"/>
                        </a:rPr>
                        <a:t>Fertilizers</a:t>
                      </a:r>
                    </a:p>
                  </a:txBody>
                  <a:tcPr marR="0" marT="0" marB="0" anchor="b">
                    <a:lnL>
                      <a:noFill/>
                    </a:lnL>
                    <a:lnR>
                      <a:noFill/>
                    </a:lnR>
                    <a:lnT>
                      <a:noFill/>
                    </a:lnT>
                    <a:lnB>
                      <a:noFill/>
                    </a:lnB>
                    <a:solidFill>
                      <a:srgbClr val="EDEDED"/>
                    </a:solidFill>
                  </a:tcPr>
                </a:tc>
                <a:tc>
                  <a:txBody>
                    <a:bodyPr/>
                    <a:lstStyle/>
                    <a:p>
                      <a:pPr algn="r" fontAlgn="b"/>
                      <a:r>
                        <a:rPr lang="en-US" sz="1200" b="1" i="0" u="none" strike="noStrike">
                          <a:solidFill>
                            <a:srgbClr val="000000"/>
                          </a:solidFill>
                          <a:effectLst/>
                          <a:latin typeface="Calibri" panose="020F0502020204030204" pitchFamily="34" charset="0"/>
                        </a:rPr>
                        <a:t>0.08</a:t>
                      </a:r>
                    </a:p>
                  </a:txBody>
                  <a:tcPr marL="0" marR="0" marT="0" marB="0" anchor="b">
                    <a:lnL>
                      <a:noFill/>
                    </a:lnL>
                    <a:lnR>
                      <a:noFill/>
                    </a:lnR>
                    <a:lnT>
                      <a:noFill/>
                    </a:lnT>
                    <a:lnB>
                      <a:noFill/>
                    </a:lnB>
                    <a:solidFill>
                      <a:srgbClr val="EDEDED"/>
                    </a:solidFill>
                  </a:tcPr>
                </a:tc>
                <a:tc>
                  <a:txBody>
                    <a:bodyPr/>
                    <a:lstStyle/>
                    <a:p>
                      <a:pPr algn="r" fontAlgn="b"/>
                      <a:r>
                        <a:rPr lang="en-US" sz="1200" b="1" i="0" u="none" strike="noStrike" dirty="0">
                          <a:solidFill>
                            <a:srgbClr val="000000"/>
                          </a:solidFill>
                          <a:effectLst/>
                          <a:latin typeface="Calibri" panose="020F0502020204030204" pitchFamily="34" charset="0"/>
                        </a:rPr>
                        <a:t>0.03%</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bl>
          </a:graphicData>
        </a:graphic>
      </p:graphicFrame>
      <p:sp>
        <p:nvSpPr>
          <p:cNvPr id="18" name="Content Placeholder 17">
            <a:extLst>
              <a:ext uri="{FF2B5EF4-FFF2-40B4-BE49-F238E27FC236}">
                <a16:creationId xmlns:a16="http://schemas.microsoft.com/office/drawing/2014/main" id="{42B4C3AB-E6F0-DC91-F06F-67A7B3B9A570}"/>
              </a:ext>
            </a:extLst>
          </p:cNvPr>
          <p:cNvSpPr>
            <a:spLocks noGrp="1"/>
          </p:cNvSpPr>
          <p:nvPr>
            <p:ph sz="quarter" idx="11"/>
          </p:nvPr>
        </p:nvSpPr>
        <p:spPr/>
        <p:txBody>
          <a:bodyPr/>
          <a:lstStyle/>
          <a:p>
            <a:r>
              <a:rPr lang="en-US" dirty="0"/>
              <a:t>Measured another way, about 10% of all European industry accounts for almost half of industrial energy spending, and these industries contribute about 2% to Europe’s gross value added. </a:t>
            </a:r>
          </a:p>
          <a:p>
            <a:r>
              <a:rPr lang="en-US" dirty="0"/>
              <a:t>Furthermore, from an employment lens, these companies are relatively minor employers meaning very few jobs are at risk of being lost. Even the largest employer of the five most energy intensive industries, chemicals, only employs ~1 million workers across all of Europe. Most of the energy intensive industries such as fertilizers, glass, and cement employ ~100,000 workers in aggregate, or less than 0.03% of the total European workforce added together. Thus, while these energy intensive industries are not favored under a regimen of structurally higher energy prices, the economic fallout is relatively minimal given the very minor employment footprint and gross value added by these industries. </a:t>
            </a:r>
          </a:p>
        </p:txBody>
      </p:sp>
      <p:sp>
        <p:nvSpPr>
          <p:cNvPr id="19" name="Chart Title">
            <a:extLst>
              <a:ext uri="{FF2B5EF4-FFF2-40B4-BE49-F238E27FC236}">
                <a16:creationId xmlns:a16="http://schemas.microsoft.com/office/drawing/2014/main" id="{90FCA0C0-CD72-A374-CD66-00A1F858E6D3}"/>
              </a:ext>
            </a:extLst>
          </p:cNvPr>
          <p:cNvSpPr txBox="1"/>
          <p:nvPr/>
        </p:nvSpPr>
        <p:spPr>
          <a:xfrm>
            <a:off x="3710895" y="4825568"/>
            <a:ext cx="7232967"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Total Workers At Risk In Europe From Potential Loss of Energy-Intensive Industries</a:t>
            </a:r>
            <a:endParaRPr lang="en-US" sz="900" dirty="0">
              <a:latin typeface="Georgia" panose="02040502050405020303" pitchFamily="18" charset="0"/>
              <a:ea typeface="Source Sans Pro SemiBold" panose="020B0603030403020204" pitchFamily="34" charset="0"/>
            </a:endParaRPr>
          </a:p>
        </p:txBody>
      </p:sp>
      <p:sp>
        <p:nvSpPr>
          <p:cNvPr id="20" name="Content Placeholder 3">
            <a:extLst>
              <a:ext uri="{FF2B5EF4-FFF2-40B4-BE49-F238E27FC236}">
                <a16:creationId xmlns:a16="http://schemas.microsoft.com/office/drawing/2014/main" id="{9DF57F3B-A902-521C-6B74-DA262EFDA6E0}"/>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3" name="图片 2">
            <a:extLst>
              <a:ext uri="{FF2B5EF4-FFF2-40B4-BE49-F238E27FC236}">
                <a16:creationId xmlns:a16="http://schemas.microsoft.com/office/drawing/2014/main" id="{8ABE11D9-418B-C954-434C-C728F58740B7}"/>
              </a:ext>
            </a:extLst>
          </p:cNvPr>
          <p:cNvPicPr>
            <a:picLocks noChangeAspect="1"/>
          </p:cNvPicPr>
          <p:nvPr/>
        </p:nvPicPr>
        <p:blipFill>
          <a:blip r:embed="rId2"/>
          <a:stretch>
            <a:fillRect/>
          </a:stretch>
        </p:blipFill>
        <p:spPr>
          <a:xfrm>
            <a:off x="3651504" y="2240280"/>
            <a:ext cx="8366760" cy="2545080"/>
          </a:xfrm>
          <a:prstGeom prst="rect">
            <a:avLst/>
          </a:prstGeom>
        </p:spPr>
      </p:pic>
      <p:sp>
        <p:nvSpPr>
          <p:cNvPr id="4" name="矩形 3">
            <a:extLst>
              <a:ext uri="{FF2B5EF4-FFF2-40B4-BE49-F238E27FC236}">
                <a16:creationId xmlns:a16="http://schemas.microsoft.com/office/drawing/2014/main" id="{96B22941-9015-9DC0-F7D6-0816DB22F5DA}"/>
              </a:ext>
            </a:extLst>
          </p:cNvPr>
          <p:cNvSpPr/>
          <p:nvPr/>
        </p:nvSpPr>
        <p:spPr>
          <a:xfrm>
            <a:off x="3825240" y="2386584"/>
            <a:ext cx="1700784" cy="552630"/>
          </a:xfrm>
          <a:prstGeom prst="rect">
            <a:avLst/>
          </a:prstGeom>
          <a:solidFill>
            <a:srgbClr val="FFFFFF"/>
          </a:solidFill>
        </p:spPr>
        <p:txBody>
          <a:bodyPr lIns="0" tIns="0" rIns="0" bIns="0">
            <a:noAutofit/>
          </a:bodyPr>
          <a:lstStyle/>
          <a:p>
            <a:pPr indent="0">
              <a:lnSpc>
                <a:spcPct val="115000"/>
              </a:lnSpc>
            </a:pPr>
            <a:r>
              <a:rPr lang="en-US" sz="900" dirty="0">
                <a:solidFill>
                  <a:srgbClr val="251E26"/>
                </a:solidFill>
                <a:latin typeface="Arial"/>
              </a:rPr>
              <a:t>About 10% of all industry accounts for almost half of industrial energy spending</a:t>
            </a:r>
          </a:p>
        </p:txBody>
      </p:sp>
      <p:sp>
        <p:nvSpPr>
          <p:cNvPr id="6" name="矩形 5">
            <a:extLst>
              <a:ext uri="{FF2B5EF4-FFF2-40B4-BE49-F238E27FC236}">
                <a16:creationId xmlns:a16="http://schemas.microsoft.com/office/drawing/2014/main" id="{28953052-36C2-8498-A3FA-B98CE2A7AA60}"/>
              </a:ext>
            </a:extLst>
          </p:cNvPr>
          <p:cNvSpPr/>
          <p:nvPr/>
        </p:nvSpPr>
        <p:spPr>
          <a:xfrm>
            <a:off x="11558016" y="2264664"/>
            <a:ext cx="231648" cy="2188464"/>
          </a:xfrm>
          <a:prstGeom prst="rect">
            <a:avLst/>
          </a:prstGeom>
          <a:solidFill>
            <a:srgbClr val="FFFFFF"/>
          </a:solidFill>
        </p:spPr>
        <p:txBody>
          <a:bodyPr vert="vert" wrap="none" lIns="0" tIns="0" rIns="0" bIns="0">
            <a:noAutofit/>
          </a:bodyPr>
          <a:lstStyle/>
          <a:p>
            <a:pPr indent="0"/>
            <a:r>
              <a:rPr lang="en-US" sz="875" dirty="0">
                <a:solidFill>
                  <a:srgbClr val="251E26"/>
                </a:solidFill>
                <a:latin typeface="Segoe UI"/>
              </a:rPr>
              <a:t>Share of </a:t>
            </a:r>
            <a:r>
              <a:rPr lang="en-US" sz="875" dirty="0">
                <a:solidFill>
                  <a:srgbClr val="3F3C3E"/>
                </a:solidFill>
                <a:latin typeface="Segoe UI"/>
              </a:rPr>
              <a:t>Industrial </a:t>
            </a:r>
            <a:r>
              <a:rPr lang="en-US" sz="875" dirty="0">
                <a:solidFill>
                  <a:srgbClr val="251E26"/>
                </a:solidFill>
                <a:latin typeface="Segoe UI"/>
              </a:rPr>
              <a:t>Energy Consumption</a:t>
            </a:r>
          </a:p>
        </p:txBody>
      </p:sp>
      <p:sp>
        <p:nvSpPr>
          <p:cNvPr id="7" name="矩形 6">
            <a:extLst>
              <a:ext uri="{FF2B5EF4-FFF2-40B4-BE49-F238E27FC236}">
                <a16:creationId xmlns:a16="http://schemas.microsoft.com/office/drawing/2014/main" id="{257B2D0C-76D2-971C-D370-57F9D3A72445}"/>
              </a:ext>
            </a:extLst>
          </p:cNvPr>
          <p:cNvSpPr/>
          <p:nvPr/>
        </p:nvSpPr>
        <p:spPr>
          <a:xfrm>
            <a:off x="6906768" y="4611624"/>
            <a:ext cx="984504" cy="158496"/>
          </a:xfrm>
          <a:prstGeom prst="rect">
            <a:avLst/>
          </a:prstGeom>
          <a:solidFill>
            <a:srgbClr val="FFFFFF"/>
          </a:solidFill>
        </p:spPr>
        <p:txBody>
          <a:bodyPr wrap="none" lIns="0" tIns="0" rIns="0" bIns="0">
            <a:noAutofit/>
          </a:bodyPr>
          <a:lstStyle/>
          <a:p>
            <a:pPr indent="0"/>
            <a:r>
              <a:rPr lang="en-US" sz="900" dirty="0">
                <a:solidFill>
                  <a:srgbClr val="251E26"/>
                </a:solidFill>
                <a:latin typeface="Arial"/>
              </a:rPr>
              <a:t>Share of GVA</a:t>
            </a:r>
          </a:p>
        </p:txBody>
      </p:sp>
    </p:spTree>
    <p:extLst>
      <p:ext uri="{BB962C8B-B14F-4D97-AF65-F5344CB8AC3E}">
        <p14:creationId xmlns:p14="http://schemas.microsoft.com/office/powerpoint/2010/main" val="49260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25</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Although there is no disputing that energy intensive industries will be adversely affected by structurally higher energy prices in Europe, even the most energy-intensive industries such as chemicals are not solely reliant on natural gas. A breakdown of total energy consumption by the EU27 chemicals industry reveals that prior to the invasion, gas made up 35.6% of total energy consumption – no doubt a significant amount but hardly a single-energy source dependence. Gas to oil and gas to renewables substitution will certainly provide some replacement for European industry, so it is misleading to think that the European chemical industry will have to shut down altogether with no recourse or alternative.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Total Energy Consumption in EU27 Chemicals Industry By Source</a:t>
            </a:r>
          </a:p>
          <a:p>
            <a:r>
              <a:rPr lang="en-US" sz="900" dirty="0">
                <a:solidFill>
                  <a:srgbClr val="000000"/>
                </a:solidFill>
                <a:latin typeface="Georgia" panose="02040502050405020303" pitchFamily="18" charset="0"/>
                <a:ea typeface="Source Sans Pro SemiBold" panose="020B0603030403020204" pitchFamily="34" charset="0"/>
              </a:rPr>
              <a:t>(as of 2019 per Eurostat)</a:t>
            </a:r>
            <a:endParaRPr lang="en-US" sz="900" dirty="0">
              <a:latin typeface="Georgia" panose="02040502050405020303" pitchFamily="18" charset="0"/>
              <a:ea typeface="Source Sans Pro SemiBold" panose="020B0603030403020204" pitchFamily="34" charset="0"/>
            </a:endParaRPr>
          </a:p>
          <a:p>
            <a:pPr lvl="0"/>
            <a:r>
              <a:rPr lang="en-US" sz="12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Even The Most Energy Intensive Industries In Europe Are Reliant On Diversified Energy Sources Including Renewables And Oil </a:t>
            </a:r>
          </a:p>
        </p:txBody>
      </p:sp>
      <p:graphicFrame>
        <p:nvGraphicFramePr>
          <p:cNvPr id="11" name="Chart 10">
            <a:extLst>
              <a:ext uri="{FF2B5EF4-FFF2-40B4-BE49-F238E27FC236}">
                <a16:creationId xmlns:a16="http://schemas.microsoft.com/office/drawing/2014/main" id="{8DE2BFF6-B90B-443A-5A9F-87096E355291}"/>
              </a:ext>
            </a:extLst>
          </p:cNvPr>
          <p:cNvGraphicFramePr>
            <a:graphicFrameLocks/>
          </p:cNvGraphicFramePr>
          <p:nvPr>
            <p:extLst>
              <p:ext uri="{D42A27DB-BD31-4B8C-83A1-F6EECF244321}">
                <p14:modId xmlns:p14="http://schemas.microsoft.com/office/powerpoint/2010/main" val="3958605984"/>
              </p:ext>
            </p:extLst>
          </p:nvPr>
        </p:nvGraphicFramePr>
        <p:xfrm>
          <a:off x="3798582" y="2748986"/>
          <a:ext cx="8215940" cy="3964329"/>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3">
            <a:extLst>
              <a:ext uri="{FF2B5EF4-FFF2-40B4-BE49-F238E27FC236}">
                <a16:creationId xmlns:a16="http://schemas.microsoft.com/office/drawing/2014/main" id="{171B113C-2A95-CE3F-D480-796E291ACFA8}"/>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Tree>
    <p:extLst>
      <p:ext uri="{BB962C8B-B14F-4D97-AF65-F5344CB8AC3E}">
        <p14:creationId xmlns:p14="http://schemas.microsoft.com/office/powerpoint/2010/main" val="889301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26</a:t>
            </a:fld>
            <a:endParaRPr lang="en-US" dirty="0"/>
          </a:p>
        </p:txBody>
      </p:sp>
      <p:pic>
        <p:nvPicPr>
          <p:cNvPr id="9" name="Content Placeholder 8" descr="Timeline, map&#10;&#10;Description automatically generated">
            <a:extLst>
              <a:ext uri="{FF2B5EF4-FFF2-40B4-BE49-F238E27FC236}">
                <a16:creationId xmlns:a16="http://schemas.microsoft.com/office/drawing/2014/main" id="{63EF7C49-447E-FEE8-C387-5B0D58AE10C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858567" y="0"/>
            <a:ext cx="7826076" cy="6858000"/>
          </a:xfrm>
        </p:spPr>
      </p:pic>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10" name="Content Placeholder 2">
            <a:extLst>
              <a:ext uri="{FF2B5EF4-FFF2-40B4-BE49-F238E27FC236}">
                <a16:creationId xmlns:a16="http://schemas.microsoft.com/office/drawing/2014/main" id="{4B9842AA-56E7-BEF4-C3EB-43134F3297BC}"/>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breakdown of production shutdowns across Europe in the most energy-intensive industries since the war broke out reveals that production shutdowns have hardly taken place to the extent estimated by many cynical analysts at the outset. In fact, our comprehensive tracking suggests that most production halts have been temporary and partial, with most shutdowns only encompassing a fraction of total activity at even the impacted facilities. These shutdowns represent a small fraction of total activity in even the most energy-intensive industries, and these businesses have largely passed on the costs from higher energy prices onto consumers across the world, not only those based in Europe. Fears of large-scale industrial shutdowns across Europe have been overblown from the outset and have not played out in the 7 months since the invasion began. </a:t>
            </a:r>
          </a:p>
        </p:txBody>
      </p:sp>
      <p:sp>
        <p:nvSpPr>
          <p:cNvPr id="11" name="Content Placeholder 3">
            <a:extLst>
              <a:ext uri="{FF2B5EF4-FFF2-40B4-BE49-F238E27FC236}">
                <a16:creationId xmlns:a16="http://schemas.microsoft.com/office/drawing/2014/main" id="{75F0B95B-86E4-70D6-89BB-DF9C568874D2}"/>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61" name="矩形 60">
            <a:extLst>
              <a:ext uri="{FF2B5EF4-FFF2-40B4-BE49-F238E27FC236}">
                <a16:creationId xmlns:a16="http://schemas.microsoft.com/office/drawing/2014/main" id="{E8D2BE47-F249-F1F7-331F-46B5B76E9B61}"/>
              </a:ext>
            </a:extLst>
          </p:cNvPr>
          <p:cNvSpPr/>
          <p:nvPr/>
        </p:nvSpPr>
        <p:spPr>
          <a:xfrm>
            <a:off x="4334256" y="2039112"/>
            <a:ext cx="432816" cy="103632"/>
          </a:xfrm>
          <a:prstGeom prst="rect">
            <a:avLst/>
          </a:prstGeom>
          <a:solidFill>
            <a:srgbClr val="FFFFFF"/>
          </a:solidFill>
        </p:spPr>
        <p:txBody>
          <a:bodyPr wrap="none" lIns="0" tIns="0" rIns="0" bIns="0">
            <a:noAutofit/>
          </a:bodyPr>
          <a:lstStyle/>
          <a:p>
            <a:pPr indent="0"/>
            <a:r>
              <a:rPr lang="zh-CN" sz="1000">
                <a:solidFill>
                  <a:srgbClr val="FFFFFF"/>
                </a:solidFill>
                <a:latin typeface="Times New Roman"/>
                <a:ea typeface="Times New Roman"/>
              </a:rPr>
              <a:t>BELGIUM</a:t>
            </a:r>
          </a:p>
        </p:txBody>
      </p:sp>
      <p:sp>
        <p:nvSpPr>
          <p:cNvPr id="62" name="矩形 61">
            <a:extLst>
              <a:ext uri="{FF2B5EF4-FFF2-40B4-BE49-F238E27FC236}">
                <a16:creationId xmlns:a16="http://schemas.microsoft.com/office/drawing/2014/main" id="{D29370DD-C3AD-CFA3-A203-675E6D5B3BA6}"/>
              </a:ext>
            </a:extLst>
          </p:cNvPr>
          <p:cNvSpPr/>
          <p:nvPr/>
        </p:nvSpPr>
        <p:spPr>
          <a:xfrm>
            <a:off x="4343399" y="2090928"/>
            <a:ext cx="1237487" cy="499872"/>
          </a:xfrm>
          <a:prstGeom prst="rect">
            <a:avLst/>
          </a:prstGeom>
          <a:solidFill>
            <a:srgbClr val="FFFFFF"/>
          </a:solidFill>
        </p:spPr>
        <p:txBody>
          <a:bodyPr lIns="0" tIns="0" rIns="0" bIns="0">
            <a:noAutofit/>
          </a:bodyPr>
          <a:lstStyle/>
          <a:p>
            <a:pPr indent="0"/>
            <a:r>
              <a:rPr lang="en-US" sz="550" b="1" dirty="0">
                <a:latin typeface="Arial"/>
              </a:rPr>
              <a:t>BEL GILM</a:t>
            </a:r>
          </a:p>
          <a:p>
            <a:pPr indent="0"/>
            <a:endParaRPr lang="en-US" sz="550" b="1" dirty="0">
              <a:solidFill>
                <a:srgbClr val="000000"/>
              </a:solidFill>
              <a:latin typeface="Arial"/>
            </a:endParaRPr>
          </a:p>
          <a:p>
            <a:pPr indent="0"/>
            <a:r>
              <a:rPr lang="en-US" sz="550" b="1" dirty="0" err="1">
                <a:solidFill>
                  <a:srgbClr val="000000"/>
                </a:solidFill>
                <a:latin typeface="Arial"/>
              </a:rPr>
              <a:t>YaraTertre</a:t>
            </a:r>
            <a:r>
              <a:rPr lang="en-US" sz="550" b="1" dirty="0">
                <a:solidFill>
                  <a:srgbClr val="000000"/>
                </a:solidFill>
                <a:latin typeface="Arial"/>
              </a:rPr>
              <a:t>- </a:t>
            </a:r>
            <a:r>
              <a:rPr lang="en-US" sz="600" dirty="0">
                <a:solidFill>
                  <a:srgbClr val="000000"/>
                </a:solidFill>
                <a:latin typeface="Arial"/>
              </a:rPr>
              <a:t>420,000 </a:t>
            </a:r>
            <a:r>
              <a:rPr lang="en-US" sz="600" dirty="0" err="1">
                <a:solidFill>
                  <a:srgbClr val="000000"/>
                </a:solidFill>
                <a:latin typeface="Arial"/>
              </a:rPr>
              <a:t>tonnes</a:t>
            </a:r>
            <a:r>
              <a:rPr lang="en-US" sz="600" dirty="0">
                <a:solidFill>
                  <a:srgbClr val="000000"/>
                </a:solidFill>
                <a:latin typeface="Arial"/>
              </a:rPr>
              <a:t> of Ammonia</a:t>
            </a:r>
          </a:p>
          <a:p>
            <a:pPr indent="0"/>
            <a:r>
              <a:rPr lang="en-US" sz="600" dirty="0">
                <a:solidFill>
                  <a:srgbClr val="352A3A"/>
                </a:solidFill>
                <a:latin typeface="Arial"/>
              </a:rPr>
              <a:t> </a:t>
            </a:r>
            <a:r>
              <a:rPr lang="en-US" sz="600" dirty="0">
                <a:solidFill>
                  <a:srgbClr val="F08D5B"/>
                </a:solidFill>
                <a:latin typeface="Arial"/>
              </a:rPr>
              <a:t>Total Ammonia Europe</a:t>
            </a:r>
            <a:r>
              <a:rPr lang="zh-CN" sz="600" dirty="0">
                <a:solidFill>
                  <a:srgbClr val="F08D5B"/>
                </a:solidFill>
                <a:latin typeface="Arial"/>
                <a:ea typeface="Arial"/>
              </a:rPr>
              <a:t> </a:t>
            </a:r>
            <a:r>
              <a:rPr lang="en-US" sz="600" dirty="0">
                <a:solidFill>
                  <a:srgbClr val="F08D5B"/>
                </a:solidFill>
                <a:latin typeface="Arial"/>
              </a:rPr>
              <a:t>an production curtailed to 35%</a:t>
            </a:r>
          </a:p>
        </p:txBody>
      </p:sp>
      <p:sp>
        <p:nvSpPr>
          <p:cNvPr id="63" name="矩形 62">
            <a:extLst>
              <a:ext uri="{FF2B5EF4-FFF2-40B4-BE49-F238E27FC236}">
                <a16:creationId xmlns:a16="http://schemas.microsoft.com/office/drawing/2014/main" id="{3D8E6464-F963-2340-28F6-7397B25938AA}"/>
              </a:ext>
            </a:extLst>
          </p:cNvPr>
          <p:cNvSpPr/>
          <p:nvPr/>
        </p:nvSpPr>
        <p:spPr>
          <a:xfrm>
            <a:off x="4334256" y="2789174"/>
            <a:ext cx="408432" cy="100584"/>
          </a:xfrm>
          <a:prstGeom prst="rect">
            <a:avLst/>
          </a:prstGeom>
          <a:solidFill>
            <a:srgbClr val="FFFFFF"/>
          </a:solidFill>
        </p:spPr>
        <p:txBody>
          <a:bodyPr wrap="none" lIns="0" tIns="0" rIns="0" bIns="0">
            <a:noAutofit/>
          </a:bodyPr>
          <a:lstStyle/>
          <a:p>
            <a:pPr indent="0" algn="ctr"/>
            <a:r>
              <a:rPr lang="en-US" sz="550" b="1" dirty="0">
                <a:solidFill>
                  <a:srgbClr val="649DD7"/>
                </a:solidFill>
                <a:latin typeface="Arial"/>
              </a:rPr>
              <a:t>FRANCE</a:t>
            </a:r>
          </a:p>
        </p:txBody>
      </p:sp>
      <p:sp>
        <p:nvSpPr>
          <p:cNvPr id="64" name="矩形 63">
            <a:extLst>
              <a:ext uri="{FF2B5EF4-FFF2-40B4-BE49-F238E27FC236}">
                <a16:creationId xmlns:a16="http://schemas.microsoft.com/office/drawing/2014/main" id="{A05696E3-191B-0171-4D8E-BF30EEFA35B5}"/>
              </a:ext>
            </a:extLst>
          </p:cNvPr>
          <p:cNvSpPr/>
          <p:nvPr/>
        </p:nvSpPr>
        <p:spPr>
          <a:xfrm>
            <a:off x="4334256" y="2956560"/>
            <a:ext cx="1143000" cy="371856"/>
          </a:xfrm>
          <a:prstGeom prst="rect">
            <a:avLst/>
          </a:prstGeom>
          <a:solidFill>
            <a:srgbClr val="FFFFFF"/>
          </a:solidFill>
        </p:spPr>
        <p:txBody>
          <a:bodyPr lIns="0" tIns="0" rIns="0" bIns="0">
            <a:noAutofit/>
          </a:bodyPr>
          <a:lstStyle/>
          <a:p>
            <a:pPr indent="0"/>
            <a:r>
              <a:rPr lang="en-US" sz="550" b="1" dirty="0">
                <a:solidFill>
                  <a:srgbClr val="649DD7"/>
                </a:solidFill>
                <a:latin typeface="Arial"/>
              </a:rPr>
              <a:t>Yara </a:t>
            </a:r>
            <a:r>
              <a:rPr lang="en-US" sz="600" dirty="0" err="1">
                <a:solidFill>
                  <a:srgbClr val="649DD7"/>
                </a:solidFill>
                <a:latin typeface="Arial"/>
              </a:rPr>
              <a:t>Gonfreville</a:t>
            </a:r>
            <a:r>
              <a:rPr lang="en-US" sz="600" dirty="0">
                <a:solidFill>
                  <a:srgbClr val="649DD7"/>
                </a:solidFill>
                <a:latin typeface="Arial"/>
              </a:rPr>
              <a:t> </a:t>
            </a:r>
            <a:r>
              <a:rPr lang="en-US" sz="600" dirty="0">
                <a:solidFill>
                  <a:srgbClr val="373861"/>
                </a:solidFill>
                <a:latin typeface="Arial"/>
              </a:rPr>
              <a:t>-4</a:t>
            </a:r>
            <a:r>
              <a:rPr lang="en-US" sz="600" dirty="0">
                <a:solidFill>
                  <a:srgbClr val="352A3A"/>
                </a:solidFill>
                <a:latin typeface="Arial"/>
              </a:rPr>
              <a:t>00,0</a:t>
            </a:r>
            <a:r>
              <a:rPr lang="en-US" sz="600" dirty="0">
                <a:solidFill>
                  <a:srgbClr val="10295E"/>
                </a:solidFill>
                <a:latin typeface="Arial"/>
              </a:rPr>
              <a:t>00 </a:t>
            </a:r>
            <a:r>
              <a:rPr lang="en-US" sz="600" dirty="0" err="1">
                <a:solidFill>
                  <a:srgbClr val="10295E"/>
                </a:solidFill>
                <a:latin typeface="Arial"/>
              </a:rPr>
              <a:t>to</a:t>
            </a:r>
            <a:r>
              <a:rPr lang="en-US" sz="600" dirty="0" err="1">
                <a:solidFill>
                  <a:srgbClr val="352A3A"/>
                </a:solidFill>
                <a:latin typeface="Arial"/>
              </a:rPr>
              <a:t>nnes</a:t>
            </a:r>
            <a:r>
              <a:rPr lang="en-US" sz="600" dirty="0">
                <a:solidFill>
                  <a:srgbClr val="352A3A"/>
                </a:solidFill>
                <a:latin typeface="Arial"/>
              </a:rPr>
              <a:t> Ammonia</a:t>
            </a:r>
          </a:p>
          <a:p>
            <a:pPr indent="0"/>
            <a:r>
              <a:rPr lang="en-US" sz="600" dirty="0">
                <a:solidFill>
                  <a:srgbClr val="352A3A"/>
                </a:solidFill>
                <a:latin typeface="Arial"/>
              </a:rPr>
              <a:t> </a:t>
            </a:r>
            <a:r>
              <a:rPr lang="en-US" sz="600" dirty="0">
                <a:solidFill>
                  <a:srgbClr val="F08D5B"/>
                </a:solidFill>
                <a:latin typeface="Arial"/>
              </a:rPr>
              <a:t>Total Ammonia European production curtailed to 3 5%</a:t>
            </a:r>
          </a:p>
        </p:txBody>
      </p:sp>
      <p:sp>
        <p:nvSpPr>
          <p:cNvPr id="65" name="矩形 64">
            <a:extLst>
              <a:ext uri="{FF2B5EF4-FFF2-40B4-BE49-F238E27FC236}">
                <a16:creationId xmlns:a16="http://schemas.microsoft.com/office/drawing/2014/main" id="{03AC9405-01DD-5076-797B-7DE465F8086B}"/>
              </a:ext>
            </a:extLst>
          </p:cNvPr>
          <p:cNvSpPr/>
          <p:nvPr/>
        </p:nvSpPr>
        <p:spPr>
          <a:xfrm>
            <a:off x="4437888" y="3605784"/>
            <a:ext cx="454152" cy="91440"/>
          </a:xfrm>
          <a:prstGeom prst="rect">
            <a:avLst/>
          </a:prstGeom>
          <a:solidFill>
            <a:srgbClr val="FFFFFF"/>
          </a:solidFill>
        </p:spPr>
        <p:txBody>
          <a:bodyPr wrap="none" lIns="0" tIns="0" rIns="0" bIns="0">
            <a:noAutofit/>
          </a:bodyPr>
          <a:lstStyle/>
          <a:p>
            <a:pPr indent="0"/>
            <a:r>
              <a:rPr lang="en-US" sz="550" b="1">
                <a:solidFill>
                  <a:srgbClr val="649DD7"/>
                </a:solidFill>
                <a:latin typeface="Arial"/>
              </a:rPr>
              <a:t>GERMANY</a:t>
            </a:r>
          </a:p>
        </p:txBody>
      </p:sp>
      <p:sp>
        <p:nvSpPr>
          <p:cNvPr id="66" name="矩形 65">
            <a:extLst>
              <a:ext uri="{FF2B5EF4-FFF2-40B4-BE49-F238E27FC236}">
                <a16:creationId xmlns:a16="http://schemas.microsoft.com/office/drawing/2014/main" id="{8AED9E56-9A75-2BAE-372C-22ACB88BDF61}"/>
              </a:ext>
            </a:extLst>
          </p:cNvPr>
          <p:cNvSpPr/>
          <p:nvPr/>
        </p:nvSpPr>
        <p:spPr>
          <a:xfrm>
            <a:off x="4428744" y="3752088"/>
            <a:ext cx="1237488" cy="381000"/>
          </a:xfrm>
          <a:prstGeom prst="rect">
            <a:avLst/>
          </a:prstGeom>
          <a:solidFill>
            <a:srgbClr val="FFFFFF"/>
          </a:solidFill>
        </p:spPr>
        <p:txBody>
          <a:bodyPr lIns="0" tIns="0" rIns="0" bIns="0">
            <a:noAutofit/>
          </a:bodyPr>
          <a:lstStyle/>
          <a:p>
            <a:pPr indent="0"/>
            <a:r>
              <a:rPr lang="en-US" sz="550" b="1" dirty="0">
                <a:solidFill>
                  <a:srgbClr val="000000"/>
                </a:solidFill>
                <a:latin typeface="Arial"/>
              </a:rPr>
              <a:t>BASF</a:t>
            </a:r>
            <a:r>
              <a:rPr lang="zh-CN" sz="550" b="1" dirty="0">
                <a:solidFill>
                  <a:srgbClr val="000000"/>
                </a:solidFill>
                <a:latin typeface="Arial"/>
                <a:ea typeface="Arial"/>
              </a:rPr>
              <a:t> Ludvigshafen-6</a:t>
            </a:r>
            <a:r>
              <a:rPr lang="en-US" sz="600" dirty="0">
                <a:solidFill>
                  <a:srgbClr val="000000"/>
                </a:solidFill>
                <a:latin typeface="Arial"/>
              </a:rPr>
              <a:t>2 0,00 0</a:t>
            </a:r>
          </a:p>
          <a:p>
            <a:pPr indent="0"/>
            <a:r>
              <a:rPr lang="en-US" sz="600" dirty="0" err="1">
                <a:solidFill>
                  <a:srgbClr val="000000"/>
                </a:solidFill>
                <a:latin typeface="Arial"/>
              </a:rPr>
              <a:t>tonnes</a:t>
            </a:r>
            <a:r>
              <a:rPr lang="en-US" sz="600" dirty="0">
                <a:solidFill>
                  <a:srgbClr val="000000"/>
                </a:solidFill>
                <a:latin typeface="Arial"/>
              </a:rPr>
              <a:t> </a:t>
            </a:r>
            <a:r>
              <a:rPr lang="en-US" sz="600" dirty="0" err="1">
                <a:solidFill>
                  <a:srgbClr val="000000"/>
                </a:solidFill>
                <a:latin typeface="Arial"/>
              </a:rPr>
              <a:t>Ethy</a:t>
            </a:r>
            <a:r>
              <a:rPr lang="zh-CN" sz="600" dirty="0">
                <a:solidFill>
                  <a:srgbClr val="000000"/>
                </a:solidFill>
                <a:latin typeface="Arial"/>
                <a:ea typeface="Arial"/>
              </a:rPr>
              <a:t> </a:t>
            </a:r>
            <a:r>
              <a:rPr lang="en-US" sz="600" dirty="0">
                <a:solidFill>
                  <a:srgbClr val="000000"/>
                </a:solidFill>
                <a:latin typeface="Arial"/>
              </a:rPr>
              <a:t>le</a:t>
            </a:r>
            <a:r>
              <a:rPr lang="zh-CN" sz="600" dirty="0">
                <a:solidFill>
                  <a:srgbClr val="000000"/>
                </a:solidFill>
                <a:latin typeface="Arial"/>
                <a:ea typeface="Arial"/>
              </a:rPr>
              <a:t> n</a:t>
            </a:r>
            <a:r>
              <a:rPr lang="en-US" sz="600" dirty="0">
                <a:solidFill>
                  <a:srgbClr val="000000"/>
                </a:solidFill>
                <a:latin typeface="Arial"/>
              </a:rPr>
              <a:t>e </a:t>
            </a:r>
            <a:r>
              <a:rPr lang="en-US" sz="600" dirty="0">
                <a:solidFill>
                  <a:srgbClr val="FD9470"/>
                </a:solidFill>
                <a:latin typeface="Arial"/>
              </a:rPr>
              <a:t>Site will close if gas supply falls below 50% for</a:t>
            </a:r>
          </a:p>
          <a:p>
            <a:pPr indent="0"/>
            <a:r>
              <a:rPr lang="en-US" sz="600" dirty="0">
                <a:solidFill>
                  <a:srgbClr val="FD9470"/>
                </a:solidFill>
                <a:latin typeface="Arial"/>
              </a:rPr>
              <a:t> prolonged period.</a:t>
            </a:r>
          </a:p>
        </p:txBody>
      </p:sp>
      <p:sp>
        <p:nvSpPr>
          <p:cNvPr id="67" name="矩形 66">
            <a:extLst>
              <a:ext uri="{FF2B5EF4-FFF2-40B4-BE49-F238E27FC236}">
                <a16:creationId xmlns:a16="http://schemas.microsoft.com/office/drawing/2014/main" id="{C4071053-9B1B-0237-4A50-0D092340C30B}"/>
              </a:ext>
            </a:extLst>
          </p:cNvPr>
          <p:cNvSpPr/>
          <p:nvPr/>
        </p:nvSpPr>
        <p:spPr>
          <a:xfrm>
            <a:off x="4434840" y="4142232"/>
            <a:ext cx="1228344" cy="423672"/>
          </a:xfrm>
          <a:prstGeom prst="rect">
            <a:avLst/>
          </a:prstGeom>
          <a:solidFill>
            <a:srgbClr val="FFFFFF"/>
          </a:solidFill>
        </p:spPr>
        <p:txBody>
          <a:bodyPr lIns="0" tIns="0" rIns="0" bIns="0">
            <a:noAutofit/>
          </a:bodyPr>
          <a:lstStyle/>
          <a:p>
            <a:pPr indent="0"/>
            <a:r>
              <a:rPr lang="en-US" sz="600" dirty="0">
                <a:solidFill>
                  <a:srgbClr val="000000"/>
                </a:solidFill>
                <a:latin typeface="Arial"/>
              </a:rPr>
              <a:t>SKW-1.3 </a:t>
            </a:r>
            <a:r>
              <a:rPr lang="en-US" sz="600" dirty="0" err="1">
                <a:solidFill>
                  <a:srgbClr val="000000"/>
                </a:solidFill>
                <a:latin typeface="Arial"/>
              </a:rPr>
              <a:t>milliontonnes</a:t>
            </a:r>
            <a:endParaRPr lang="en-US" sz="600" dirty="0">
              <a:solidFill>
                <a:srgbClr val="000000"/>
              </a:solidFill>
              <a:latin typeface="Arial"/>
            </a:endParaRPr>
          </a:p>
          <a:p>
            <a:pPr indent="0"/>
            <a:r>
              <a:rPr lang="en-US" sz="600" dirty="0">
                <a:solidFill>
                  <a:srgbClr val="000000"/>
                </a:solidFill>
                <a:latin typeface="Arial"/>
              </a:rPr>
              <a:t>Ammonia, </a:t>
            </a:r>
            <a:r>
              <a:rPr lang="en-US" sz="600" dirty="0">
                <a:solidFill>
                  <a:schemeClr val="accent6"/>
                </a:solidFill>
                <a:latin typeface="Arial"/>
              </a:rPr>
              <a:t>On</a:t>
            </a:r>
            <a:r>
              <a:rPr lang="en-US" sz="600" dirty="0">
                <a:solidFill>
                  <a:srgbClr val="FD9470"/>
                </a:solidFill>
                <a:latin typeface="Arial"/>
              </a:rPr>
              <a:t>ly running</a:t>
            </a:r>
          </a:p>
          <a:p>
            <a:pPr indent="0"/>
            <a:r>
              <a:rPr lang="en-US" sz="600" dirty="0">
                <a:solidFill>
                  <a:srgbClr val="FD9470"/>
                </a:solidFill>
                <a:latin typeface="Arial"/>
              </a:rPr>
              <a:t>Ammonia line shut down since 14 August, other unit shut since at least early July.</a:t>
            </a:r>
          </a:p>
        </p:txBody>
      </p:sp>
      <p:sp>
        <p:nvSpPr>
          <p:cNvPr id="68" name="矩形 67">
            <a:extLst>
              <a:ext uri="{FF2B5EF4-FFF2-40B4-BE49-F238E27FC236}">
                <a16:creationId xmlns:a16="http://schemas.microsoft.com/office/drawing/2014/main" id="{D75811CD-FC7E-E712-F6A6-2C454FED5F2A}"/>
              </a:ext>
            </a:extLst>
          </p:cNvPr>
          <p:cNvSpPr/>
          <p:nvPr/>
        </p:nvSpPr>
        <p:spPr>
          <a:xfrm>
            <a:off x="4443984" y="4587240"/>
            <a:ext cx="1161288" cy="338328"/>
          </a:xfrm>
          <a:prstGeom prst="rect">
            <a:avLst/>
          </a:prstGeom>
          <a:solidFill>
            <a:srgbClr val="FFFFFF"/>
          </a:solidFill>
        </p:spPr>
        <p:txBody>
          <a:bodyPr lIns="0" tIns="0" rIns="0" bIns="0">
            <a:noAutofit/>
          </a:bodyPr>
          <a:lstStyle/>
          <a:p>
            <a:pPr indent="0">
              <a:lnSpc>
                <a:spcPct val="105000"/>
              </a:lnSpc>
            </a:pPr>
            <a:r>
              <a:rPr lang="en-US" sz="550" b="1" dirty="0" err="1">
                <a:solidFill>
                  <a:srgbClr val="000000"/>
                </a:solidFill>
                <a:latin typeface="Arial"/>
              </a:rPr>
              <a:t>Roehm</a:t>
            </a:r>
            <a:r>
              <a:rPr lang="en-US" sz="550" b="1" dirty="0">
                <a:solidFill>
                  <a:srgbClr val="000000"/>
                </a:solidFill>
                <a:latin typeface="Arial"/>
              </a:rPr>
              <a:t> </a:t>
            </a:r>
            <a:r>
              <a:rPr lang="en-US" sz="550" b="1" dirty="0" err="1">
                <a:solidFill>
                  <a:srgbClr val="000000"/>
                </a:solidFill>
                <a:latin typeface="Arial"/>
              </a:rPr>
              <a:t>Wesseling</a:t>
            </a:r>
            <a:r>
              <a:rPr lang="zh-CN" sz="550" b="1" dirty="0">
                <a:solidFill>
                  <a:srgbClr val="000000"/>
                </a:solidFill>
                <a:latin typeface="Arial"/>
                <a:ea typeface="Arial"/>
              </a:rPr>
              <a:t> </a:t>
            </a:r>
            <a:r>
              <a:rPr lang="en-US" sz="550" b="1" dirty="0">
                <a:solidFill>
                  <a:srgbClr val="000000"/>
                </a:solidFill>
                <a:latin typeface="Arial"/>
              </a:rPr>
              <a:t>&amp;Worms</a:t>
            </a:r>
          </a:p>
          <a:p>
            <a:pPr indent="0">
              <a:lnSpc>
                <a:spcPct val="96000"/>
              </a:lnSpc>
            </a:pPr>
            <a:r>
              <a:rPr lang="en-US" sz="600" dirty="0">
                <a:solidFill>
                  <a:srgbClr val="595959"/>
                </a:solidFill>
                <a:latin typeface="Arial"/>
              </a:rPr>
              <a:t>320 .000</a:t>
            </a:r>
            <a:r>
              <a:rPr lang="zh-CN" sz="600" dirty="0">
                <a:solidFill>
                  <a:srgbClr val="595959"/>
                </a:solidFill>
                <a:latin typeface="Arial"/>
                <a:ea typeface="Arial"/>
              </a:rPr>
              <a:t> </a:t>
            </a:r>
            <a:r>
              <a:rPr lang="en-US" sz="600" dirty="0" err="1">
                <a:solidFill>
                  <a:srgbClr val="595959"/>
                </a:solidFill>
                <a:latin typeface="Arial"/>
              </a:rPr>
              <a:t>tonnes</a:t>
            </a:r>
            <a:r>
              <a:rPr lang="en-US" sz="600" dirty="0">
                <a:solidFill>
                  <a:srgbClr val="595959"/>
                </a:solidFill>
                <a:latin typeface="Arial"/>
              </a:rPr>
              <a:t> </a:t>
            </a:r>
            <a:r>
              <a:rPr lang="en-US" sz="600" dirty="0">
                <a:solidFill>
                  <a:srgbClr val="251E26"/>
                </a:solidFill>
                <a:latin typeface="Arial"/>
              </a:rPr>
              <a:t>MMA </a:t>
            </a:r>
            <a:r>
              <a:rPr lang="en-US" sz="600" dirty="0">
                <a:solidFill>
                  <a:schemeClr val="accent6"/>
                </a:solidFill>
                <a:latin typeface="Arial"/>
              </a:rPr>
              <a:t>Ru</a:t>
            </a:r>
            <a:r>
              <a:rPr lang="en-US" sz="600" dirty="0">
                <a:solidFill>
                  <a:srgbClr val="FD9470"/>
                </a:solidFill>
                <a:latin typeface="Arial"/>
              </a:rPr>
              <a:t>n rates adjusted, approximately 70%</a:t>
            </a:r>
          </a:p>
        </p:txBody>
      </p:sp>
      <p:sp>
        <p:nvSpPr>
          <p:cNvPr id="69" name="矩形 68">
            <a:extLst>
              <a:ext uri="{FF2B5EF4-FFF2-40B4-BE49-F238E27FC236}">
                <a16:creationId xmlns:a16="http://schemas.microsoft.com/office/drawing/2014/main" id="{2A212FBF-73EA-CC54-A90F-CB3FF2167820}"/>
              </a:ext>
            </a:extLst>
          </p:cNvPr>
          <p:cNvSpPr/>
          <p:nvPr/>
        </p:nvSpPr>
        <p:spPr>
          <a:xfrm>
            <a:off x="4425696" y="4937760"/>
            <a:ext cx="1237488" cy="338328"/>
          </a:xfrm>
          <a:prstGeom prst="rect">
            <a:avLst/>
          </a:prstGeom>
          <a:solidFill>
            <a:srgbClr val="FFFFFF"/>
          </a:solidFill>
        </p:spPr>
        <p:txBody>
          <a:bodyPr lIns="0" tIns="0" rIns="0" bIns="0">
            <a:noAutofit/>
          </a:bodyPr>
          <a:lstStyle/>
          <a:p>
            <a:pPr indent="0"/>
            <a:r>
              <a:rPr lang="en-US" sz="550" b="1" dirty="0" err="1">
                <a:solidFill>
                  <a:srgbClr val="000000"/>
                </a:solidFill>
                <a:latin typeface="Arial"/>
              </a:rPr>
              <a:t>DOMOLeuna</a:t>
            </a:r>
            <a:r>
              <a:rPr lang="en-US" sz="550" b="1" dirty="0">
                <a:solidFill>
                  <a:srgbClr val="000000"/>
                </a:solidFill>
                <a:latin typeface="Arial"/>
              </a:rPr>
              <a:t>- </a:t>
            </a:r>
            <a:r>
              <a:rPr lang="en-US" sz="600" dirty="0">
                <a:solidFill>
                  <a:srgbClr val="000000"/>
                </a:solidFill>
                <a:latin typeface="Arial"/>
              </a:rPr>
              <a:t>130,000 tomes </a:t>
            </a:r>
            <a:r>
              <a:rPr lang="en-US" sz="600" dirty="0" err="1">
                <a:solidFill>
                  <a:srgbClr val="000000"/>
                </a:solidFill>
                <a:latin typeface="Arial"/>
              </a:rPr>
              <a:t>Capro</a:t>
            </a:r>
            <a:r>
              <a:rPr lang="en-US" sz="600" dirty="0">
                <a:solidFill>
                  <a:srgbClr val="000000"/>
                </a:solidFill>
                <a:latin typeface="Arial"/>
              </a:rPr>
              <a:t>, 20,000 </a:t>
            </a:r>
            <a:r>
              <a:rPr lang="en-US" sz="600" dirty="0" err="1">
                <a:solidFill>
                  <a:srgbClr val="000000"/>
                </a:solidFill>
                <a:latin typeface="Arial"/>
              </a:rPr>
              <a:t>tonnes</a:t>
            </a:r>
            <a:r>
              <a:rPr lang="en-US" sz="600" dirty="0">
                <a:solidFill>
                  <a:srgbClr val="000000"/>
                </a:solidFill>
                <a:latin typeface="Arial"/>
              </a:rPr>
              <a:t> Nylon </a:t>
            </a:r>
          </a:p>
          <a:p>
            <a:pPr indent="0"/>
            <a:r>
              <a:rPr lang="en-US" sz="600" dirty="0">
                <a:solidFill>
                  <a:srgbClr val="FD9470"/>
                </a:solidFill>
                <a:latin typeface="Arial"/>
              </a:rPr>
              <a:t>Force majeure on raw materials constraints</a:t>
            </a:r>
          </a:p>
        </p:txBody>
      </p:sp>
      <p:sp>
        <p:nvSpPr>
          <p:cNvPr id="70" name="矩形 69">
            <a:extLst>
              <a:ext uri="{FF2B5EF4-FFF2-40B4-BE49-F238E27FC236}">
                <a16:creationId xmlns:a16="http://schemas.microsoft.com/office/drawing/2014/main" id="{304DC092-79C0-2F4F-CA5A-44CA646273A4}"/>
              </a:ext>
            </a:extLst>
          </p:cNvPr>
          <p:cNvSpPr/>
          <p:nvPr/>
        </p:nvSpPr>
        <p:spPr>
          <a:xfrm>
            <a:off x="4428744" y="5297424"/>
            <a:ext cx="1216152" cy="341376"/>
          </a:xfrm>
          <a:prstGeom prst="rect">
            <a:avLst/>
          </a:prstGeom>
          <a:solidFill>
            <a:srgbClr val="FFFFFF"/>
          </a:solidFill>
        </p:spPr>
        <p:txBody>
          <a:bodyPr lIns="0" tIns="0" rIns="0" bIns="0">
            <a:noAutofit/>
          </a:bodyPr>
          <a:lstStyle/>
          <a:p>
            <a:pPr indent="0"/>
            <a:r>
              <a:rPr lang="en-US" sz="550" b="1" dirty="0">
                <a:solidFill>
                  <a:srgbClr val="000000"/>
                </a:solidFill>
                <a:latin typeface="Arial"/>
              </a:rPr>
              <a:t>Yara </a:t>
            </a:r>
            <a:r>
              <a:rPr lang="en-US" sz="550" b="1" dirty="0" err="1">
                <a:solidFill>
                  <a:srgbClr val="000000"/>
                </a:solidFill>
                <a:latin typeface="Arial"/>
              </a:rPr>
              <a:t>Brunsbuetiel</a:t>
            </a:r>
            <a:r>
              <a:rPr lang="en-US" sz="550" b="1" dirty="0">
                <a:solidFill>
                  <a:srgbClr val="000000"/>
                </a:solidFill>
                <a:latin typeface="Arial"/>
              </a:rPr>
              <a:t>- </a:t>
            </a:r>
            <a:r>
              <a:rPr lang="en-US" sz="600" dirty="0">
                <a:solidFill>
                  <a:srgbClr val="000000"/>
                </a:solidFill>
                <a:latin typeface="Arial"/>
              </a:rPr>
              <a:t>750,000 </a:t>
            </a:r>
            <a:r>
              <a:rPr lang="en-US" sz="600" dirty="0" err="1">
                <a:solidFill>
                  <a:srgbClr val="000000"/>
                </a:solidFill>
                <a:latin typeface="Arial"/>
              </a:rPr>
              <a:t>tonnes</a:t>
            </a:r>
            <a:r>
              <a:rPr lang="en-US" sz="600" dirty="0">
                <a:solidFill>
                  <a:srgbClr val="000000"/>
                </a:solidFill>
                <a:latin typeface="Arial"/>
              </a:rPr>
              <a:t> </a:t>
            </a:r>
            <a:r>
              <a:rPr lang="en-US" sz="600" dirty="0">
                <a:solidFill>
                  <a:srgbClr val="3F3C3E"/>
                </a:solidFill>
                <a:latin typeface="Arial"/>
              </a:rPr>
              <a:t>Ammonia. </a:t>
            </a:r>
            <a:r>
              <a:rPr lang="en-US" sz="600" dirty="0">
                <a:solidFill>
                  <a:srgbClr val="F08D5B"/>
                </a:solidFill>
                <a:latin typeface="Arial"/>
              </a:rPr>
              <a:t>Total Ammonia European production curtailed to 35%</a:t>
            </a:r>
          </a:p>
        </p:txBody>
      </p:sp>
      <p:sp>
        <p:nvSpPr>
          <p:cNvPr id="71" name="矩形 70">
            <a:extLst>
              <a:ext uri="{FF2B5EF4-FFF2-40B4-BE49-F238E27FC236}">
                <a16:creationId xmlns:a16="http://schemas.microsoft.com/office/drawing/2014/main" id="{689591AF-059B-3ACB-68C1-DC80B79D3D69}"/>
              </a:ext>
            </a:extLst>
          </p:cNvPr>
          <p:cNvSpPr/>
          <p:nvPr/>
        </p:nvSpPr>
        <p:spPr>
          <a:xfrm>
            <a:off x="4413504" y="5647944"/>
            <a:ext cx="1228344" cy="243840"/>
          </a:xfrm>
          <a:prstGeom prst="rect">
            <a:avLst/>
          </a:prstGeom>
          <a:solidFill>
            <a:srgbClr val="FFFFFF"/>
          </a:solidFill>
        </p:spPr>
        <p:txBody>
          <a:bodyPr lIns="0" tIns="0" rIns="0" bIns="0">
            <a:noAutofit/>
          </a:bodyPr>
          <a:lstStyle/>
          <a:p>
            <a:pPr indent="0"/>
            <a:r>
              <a:rPr lang="en-US" sz="550" b="1" dirty="0">
                <a:solidFill>
                  <a:srgbClr val="000000"/>
                </a:solidFill>
                <a:latin typeface="Arial"/>
              </a:rPr>
              <a:t>DOW </a:t>
            </a:r>
            <a:r>
              <a:rPr lang="en-US" sz="550" b="1" dirty="0" err="1">
                <a:solidFill>
                  <a:srgbClr val="000000"/>
                </a:solidFill>
                <a:latin typeface="Arial"/>
              </a:rPr>
              <a:t>Leuna</a:t>
            </a:r>
            <a:r>
              <a:rPr lang="en-US" sz="550" b="1" dirty="0">
                <a:solidFill>
                  <a:srgbClr val="000000"/>
                </a:solidFill>
                <a:latin typeface="Arial"/>
              </a:rPr>
              <a:t> &amp; Schlopau-</a:t>
            </a:r>
            <a:r>
              <a:rPr lang="en-US" sz="600" dirty="0">
                <a:solidFill>
                  <a:srgbClr val="000000"/>
                </a:solidFill>
                <a:latin typeface="Arial"/>
              </a:rPr>
              <a:t>385,000</a:t>
            </a:r>
            <a:r>
              <a:rPr lang="zh-CN" sz="600" dirty="0">
                <a:solidFill>
                  <a:srgbClr val="000000"/>
                </a:solidFill>
                <a:latin typeface="Arial"/>
                <a:ea typeface="Arial"/>
              </a:rPr>
              <a:t> </a:t>
            </a:r>
            <a:r>
              <a:rPr lang="en-US" sz="600" dirty="0" err="1">
                <a:solidFill>
                  <a:srgbClr val="3F3C3E"/>
                </a:solidFill>
                <a:latin typeface="Arial"/>
              </a:rPr>
              <a:t>tonnes</a:t>
            </a:r>
            <a:r>
              <a:rPr lang="en-US" sz="600" dirty="0">
                <a:solidFill>
                  <a:srgbClr val="3F3C3E"/>
                </a:solidFill>
                <a:latin typeface="Arial"/>
              </a:rPr>
              <a:t> Poly et</a:t>
            </a:r>
            <a:r>
              <a:rPr lang="zh-CN" sz="600" dirty="0">
                <a:solidFill>
                  <a:srgbClr val="3F3C3E"/>
                </a:solidFill>
                <a:latin typeface="Arial"/>
                <a:ea typeface="Arial"/>
              </a:rPr>
              <a:t> </a:t>
            </a:r>
            <a:r>
              <a:rPr lang="en-US" sz="600" dirty="0" err="1">
                <a:solidFill>
                  <a:srgbClr val="3F3C3E"/>
                </a:solidFill>
                <a:latin typeface="Arial"/>
              </a:rPr>
              <a:t>hylene</a:t>
            </a:r>
            <a:r>
              <a:rPr lang="en-US" sz="600" dirty="0">
                <a:solidFill>
                  <a:srgbClr val="3F3C3E"/>
                </a:solidFill>
                <a:latin typeface="Arial"/>
              </a:rPr>
              <a:t>, </a:t>
            </a:r>
          </a:p>
          <a:p>
            <a:pPr indent="0"/>
            <a:r>
              <a:rPr lang="en-US" sz="600" dirty="0">
                <a:solidFill>
                  <a:srgbClr val="FD9470"/>
                </a:solidFill>
                <a:latin typeface="Arial"/>
              </a:rPr>
              <a:t>15% reduction</a:t>
            </a:r>
          </a:p>
        </p:txBody>
      </p:sp>
      <p:sp>
        <p:nvSpPr>
          <p:cNvPr id="72" name="矩形 71">
            <a:extLst>
              <a:ext uri="{FF2B5EF4-FFF2-40B4-BE49-F238E27FC236}">
                <a16:creationId xmlns:a16="http://schemas.microsoft.com/office/drawing/2014/main" id="{3001D58E-C32D-90B0-FE95-58D06149539A}"/>
              </a:ext>
            </a:extLst>
          </p:cNvPr>
          <p:cNvSpPr/>
          <p:nvPr/>
        </p:nvSpPr>
        <p:spPr>
          <a:xfrm>
            <a:off x="4428744" y="5894832"/>
            <a:ext cx="1210056" cy="262128"/>
          </a:xfrm>
          <a:prstGeom prst="rect">
            <a:avLst/>
          </a:prstGeom>
          <a:solidFill>
            <a:srgbClr val="FFFFFF"/>
          </a:solidFill>
        </p:spPr>
        <p:txBody>
          <a:bodyPr lIns="0" tIns="0" rIns="0" bIns="0">
            <a:noAutofit/>
          </a:bodyPr>
          <a:lstStyle/>
          <a:p>
            <a:pPr indent="0"/>
            <a:r>
              <a:rPr lang="en-US" sz="550" b="1" dirty="0" err="1">
                <a:solidFill>
                  <a:srgbClr val="000000"/>
                </a:solidFill>
                <a:latin typeface="Arial"/>
              </a:rPr>
              <a:t>Radiei</a:t>
            </a:r>
            <a:r>
              <a:rPr lang="zh-CN" sz="550" b="1" dirty="0">
                <a:solidFill>
                  <a:srgbClr val="000000"/>
                </a:solidFill>
                <a:latin typeface="Arial"/>
                <a:ea typeface="Arial"/>
              </a:rPr>
              <a:t> </a:t>
            </a:r>
            <a:r>
              <a:rPr lang="en-US" sz="550" b="1" dirty="0" err="1">
                <a:solidFill>
                  <a:srgbClr val="000000"/>
                </a:solidFill>
                <a:latin typeface="Arial"/>
              </a:rPr>
              <a:t>Zeilz</a:t>
            </a:r>
            <a:r>
              <a:rPr lang="en-US" sz="550" b="1" dirty="0">
                <a:solidFill>
                  <a:srgbClr val="000000"/>
                </a:solidFill>
                <a:latin typeface="Arial"/>
              </a:rPr>
              <a:t>- </a:t>
            </a:r>
            <a:r>
              <a:rPr lang="en-US" sz="600" dirty="0">
                <a:solidFill>
                  <a:srgbClr val="3F3C3E"/>
                </a:solidFill>
                <a:latin typeface="Arial"/>
              </a:rPr>
              <a:t>100,000 </a:t>
            </a:r>
            <a:r>
              <a:rPr lang="en-US" sz="600" dirty="0" err="1">
                <a:solidFill>
                  <a:srgbClr val="3F3C3E"/>
                </a:solidFill>
                <a:latin typeface="Arial"/>
              </a:rPr>
              <a:t>tonnes</a:t>
            </a:r>
            <a:r>
              <a:rPr lang="en-US" sz="600" dirty="0">
                <a:solidFill>
                  <a:srgbClr val="3F3C3E"/>
                </a:solidFill>
                <a:latin typeface="Arial"/>
              </a:rPr>
              <a:t> </a:t>
            </a:r>
            <a:r>
              <a:rPr lang="en-US" sz="600" dirty="0">
                <a:solidFill>
                  <a:srgbClr val="352A3A"/>
                </a:solidFill>
                <a:latin typeface="Arial"/>
              </a:rPr>
              <a:t>Adipic Acid, </a:t>
            </a:r>
            <a:r>
              <a:rPr lang="en-US" sz="600" dirty="0">
                <a:solidFill>
                  <a:srgbClr val="FD9470"/>
                </a:solidFill>
                <a:latin typeface="Arial"/>
              </a:rPr>
              <a:t>Force majeure on raw mate ria I shortage</a:t>
            </a:r>
          </a:p>
        </p:txBody>
      </p:sp>
      <p:sp>
        <p:nvSpPr>
          <p:cNvPr id="73" name="矩形 72">
            <a:extLst>
              <a:ext uri="{FF2B5EF4-FFF2-40B4-BE49-F238E27FC236}">
                <a16:creationId xmlns:a16="http://schemas.microsoft.com/office/drawing/2014/main" id="{06966F34-EF10-D826-0E58-559AA44D29B6}"/>
              </a:ext>
            </a:extLst>
          </p:cNvPr>
          <p:cNvSpPr/>
          <p:nvPr/>
        </p:nvSpPr>
        <p:spPr>
          <a:xfrm>
            <a:off x="6803136" y="935736"/>
            <a:ext cx="658368" cy="97536"/>
          </a:xfrm>
          <a:prstGeom prst="rect">
            <a:avLst/>
          </a:prstGeom>
          <a:solidFill>
            <a:srgbClr val="FFFFFF"/>
          </a:solidFill>
        </p:spPr>
        <p:txBody>
          <a:bodyPr wrap="none" lIns="0" tIns="0" rIns="0" bIns="0">
            <a:noAutofit/>
          </a:bodyPr>
          <a:lstStyle/>
          <a:p>
            <a:pPr indent="0" algn="r"/>
            <a:r>
              <a:rPr lang="en-US" sz="550" b="1">
                <a:solidFill>
                  <a:srgbClr val="649DD7"/>
                </a:solidFill>
                <a:latin typeface="Arial"/>
              </a:rPr>
              <a:t>NETHERLANDS</a:t>
            </a:r>
          </a:p>
        </p:txBody>
      </p:sp>
      <p:sp>
        <p:nvSpPr>
          <p:cNvPr id="74" name="矩形 73">
            <a:extLst>
              <a:ext uri="{FF2B5EF4-FFF2-40B4-BE49-F238E27FC236}">
                <a16:creationId xmlns:a16="http://schemas.microsoft.com/office/drawing/2014/main" id="{CE4824E2-A715-3D7B-A604-BAD8441ADA7F}"/>
              </a:ext>
            </a:extLst>
          </p:cNvPr>
          <p:cNvSpPr/>
          <p:nvPr/>
        </p:nvSpPr>
        <p:spPr>
          <a:xfrm>
            <a:off x="6815328" y="1091184"/>
            <a:ext cx="1225296" cy="292608"/>
          </a:xfrm>
          <a:prstGeom prst="rect">
            <a:avLst/>
          </a:prstGeom>
          <a:solidFill>
            <a:srgbClr val="FFFFFF"/>
          </a:solidFill>
        </p:spPr>
        <p:txBody>
          <a:bodyPr lIns="0" tIns="0" rIns="0" bIns="0">
            <a:noAutofit/>
          </a:bodyPr>
          <a:lstStyle/>
          <a:p>
            <a:pPr indent="0"/>
            <a:r>
              <a:rPr lang="en-US" sz="600" dirty="0">
                <a:solidFill>
                  <a:srgbClr val="000000"/>
                </a:solidFill>
                <a:latin typeface="Arial"/>
              </a:rPr>
              <a:t>Yara </a:t>
            </a:r>
            <a:r>
              <a:rPr lang="en-US" sz="550" b="1" dirty="0" err="1">
                <a:solidFill>
                  <a:srgbClr val="000000"/>
                </a:solidFill>
                <a:latin typeface="Arial"/>
              </a:rPr>
              <a:t>Sluiskil</a:t>
            </a:r>
            <a:r>
              <a:rPr lang="en-US" sz="550" b="1" dirty="0">
                <a:solidFill>
                  <a:srgbClr val="000000"/>
                </a:solidFill>
                <a:latin typeface="Arial"/>
              </a:rPr>
              <a:t> -</a:t>
            </a:r>
            <a:r>
              <a:rPr lang="en-US" sz="600" dirty="0">
                <a:solidFill>
                  <a:srgbClr val="352A3A"/>
                </a:solidFill>
                <a:latin typeface="Arial"/>
              </a:rPr>
              <a:t>1.3 million</a:t>
            </a:r>
          </a:p>
          <a:p>
            <a:pPr indent="0"/>
            <a:r>
              <a:rPr lang="en-US" sz="600" dirty="0">
                <a:solidFill>
                  <a:srgbClr val="352A3A"/>
                </a:solidFill>
                <a:latin typeface="Arial"/>
              </a:rPr>
              <a:t> </a:t>
            </a:r>
            <a:r>
              <a:rPr lang="en-US" sz="600" dirty="0" err="1">
                <a:solidFill>
                  <a:srgbClr val="352A3A"/>
                </a:solidFill>
                <a:latin typeface="Arial"/>
              </a:rPr>
              <a:t>tonnes</a:t>
            </a:r>
            <a:r>
              <a:rPr lang="en-US" sz="600" dirty="0">
                <a:solidFill>
                  <a:srgbClr val="352A3A"/>
                </a:solidFill>
                <a:latin typeface="Arial"/>
              </a:rPr>
              <a:t> </a:t>
            </a:r>
            <a:r>
              <a:rPr lang="en-US" sz="600" dirty="0" err="1">
                <a:solidFill>
                  <a:srgbClr val="352A3A"/>
                </a:solidFill>
                <a:latin typeface="Arial"/>
              </a:rPr>
              <a:t>Ure</a:t>
            </a:r>
            <a:r>
              <a:rPr lang="en-US" sz="600" dirty="0">
                <a:solidFill>
                  <a:srgbClr val="352A3A"/>
                </a:solidFill>
                <a:latin typeface="Arial"/>
              </a:rPr>
              <a:t> a, 1.7 million </a:t>
            </a:r>
            <a:r>
              <a:rPr lang="en-US" sz="600" dirty="0" err="1">
                <a:solidFill>
                  <a:srgbClr val="352A3A"/>
                </a:solidFill>
                <a:latin typeface="Arial"/>
              </a:rPr>
              <a:t>tonnes</a:t>
            </a:r>
            <a:r>
              <a:rPr lang="en-US" sz="600" dirty="0">
                <a:solidFill>
                  <a:srgbClr val="352A3A"/>
                </a:solidFill>
                <a:latin typeface="Arial"/>
              </a:rPr>
              <a:t> Ammonia,</a:t>
            </a:r>
          </a:p>
        </p:txBody>
      </p:sp>
      <p:sp>
        <p:nvSpPr>
          <p:cNvPr id="75" name="矩形 74">
            <a:extLst>
              <a:ext uri="{FF2B5EF4-FFF2-40B4-BE49-F238E27FC236}">
                <a16:creationId xmlns:a16="http://schemas.microsoft.com/office/drawing/2014/main" id="{9E81AF73-96F8-2203-286E-7B9E67FA8F5E}"/>
              </a:ext>
            </a:extLst>
          </p:cNvPr>
          <p:cNvSpPr/>
          <p:nvPr/>
        </p:nvSpPr>
        <p:spPr>
          <a:xfrm>
            <a:off x="6824472" y="1392936"/>
            <a:ext cx="1264920" cy="246888"/>
          </a:xfrm>
          <a:prstGeom prst="rect">
            <a:avLst/>
          </a:prstGeom>
          <a:solidFill>
            <a:srgbClr val="FFFFFF"/>
          </a:solidFill>
        </p:spPr>
        <p:txBody>
          <a:bodyPr lIns="0" tIns="0" rIns="0" bIns="0">
            <a:noAutofit/>
          </a:bodyPr>
          <a:lstStyle/>
          <a:p>
            <a:pPr indent="0" algn="just"/>
            <a:r>
              <a:rPr lang="en-US" sz="600" dirty="0" err="1">
                <a:solidFill>
                  <a:srgbClr val="F08D5B"/>
                </a:solidFill>
                <a:latin typeface="Arial"/>
              </a:rPr>
              <a:t>Reducedrates</a:t>
            </a:r>
            <a:r>
              <a:rPr lang="en-US" sz="600" dirty="0">
                <a:solidFill>
                  <a:srgbClr val="F08D5B"/>
                </a:solidFill>
                <a:latin typeface="Arial"/>
              </a:rPr>
              <a:t>, total Ammonia European production curtailed to</a:t>
            </a:r>
            <a:r>
              <a:rPr lang="zh-CN" sz="600" dirty="0">
                <a:solidFill>
                  <a:srgbClr val="F08D5B"/>
                </a:solidFill>
                <a:latin typeface="Arial"/>
                <a:ea typeface="Arial"/>
              </a:rPr>
              <a:t> </a:t>
            </a:r>
            <a:endParaRPr lang="en-US" altLang="zh-CN" sz="600" dirty="0">
              <a:solidFill>
                <a:srgbClr val="F08D5B"/>
              </a:solidFill>
              <a:latin typeface="Arial"/>
              <a:ea typeface="Arial"/>
            </a:endParaRPr>
          </a:p>
          <a:p>
            <a:pPr indent="0" algn="just"/>
            <a:r>
              <a:rPr lang="en-US" sz="600" dirty="0">
                <a:solidFill>
                  <a:srgbClr val="F08D5B"/>
                </a:solidFill>
                <a:latin typeface="Arial"/>
              </a:rPr>
              <a:t>3 5%</a:t>
            </a:r>
          </a:p>
        </p:txBody>
      </p:sp>
      <p:sp>
        <p:nvSpPr>
          <p:cNvPr id="76" name="矩形 75">
            <a:extLst>
              <a:ext uri="{FF2B5EF4-FFF2-40B4-BE49-F238E27FC236}">
                <a16:creationId xmlns:a16="http://schemas.microsoft.com/office/drawing/2014/main" id="{D39A224F-5140-E703-DF83-F2DE8139852E}"/>
              </a:ext>
            </a:extLst>
          </p:cNvPr>
          <p:cNvSpPr/>
          <p:nvPr/>
        </p:nvSpPr>
        <p:spPr>
          <a:xfrm>
            <a:off x="6793992" y="1639824"/>
            <a:ext cx="1298448" cy="182880"/>
          </a:xfrm>
          <a:prstGeom prst="rect">
            <a:avLst/>
          </a:prstGeom>
          <a:solidFill>
            <a:srgbClr val="FFFFFF"/>
          </a:solidFill>
        </p:spPr>
        <p:txBody>
          <a:bodyPr lIns="0" tIns="0" rIns="0" bIns="0">
            <a:noAutofit/>
          </a:bodyPr>
          <a:lstStyle/>
          <a:p>
            <a:pPr indent="0"/>
            <a:r>
              <a:rPr lang="en-US" sz="600" dirty="0">
                <a:solidFill>
                  <a:srgbClr val="000000"/>
                </a:solidFill>
                <a:latin typeface="Arial"/>
              </a:rPr>
              <a:t>OCI- 550,0 00 </a:t>
            </a:r>
            <a:r>
              <a:rPr lang="en-US" sz="600" dirty="0" err="1">
                <a:solidFill>
                  <a:srgbClr val="000000"/>
                </a:solidFill>
                <a:latin typeface="Arial"/>
              </a:rPr>
              <a:t>tonnes</a:t>
            </a:r>
            <a:r>
              <a:rPr lang="en-US" sz="600" dirty="0">
                <a:solidFill>
                  <a:srgbClr val="000000"/>
                </a:solidFill>
                <a:latin typeface="Arial"/>
              </a:rPr>
              <a:t> Ammonia </a:t>
            </a:r>
          </a:p>
          <a:p>
            <a:pPr indent="0"/>
            <a:r>
              <a:rPr lang="en-US" sz="600" dirty="0">
                <a:solidFill>
                  <a:srgbClr val="FD9470"/>
                </a:solidFill>
                <a:latin typeface="Arial"/>
              </a:rPr>
              <a:t>One Ammonia line down.</a:t>
            </a:r>
          </a:p>
        </p:txBody>
      </p:sp>
      <p:sp>
        <p:nvSpPr>
          <p:cNvPr id="77" name="矩形 76">
            <a:extLst>
              <a:ext uri="{FF2B5EF4-FFF2-40B4-BE49-F238E27FC236}">
                <a16:creationId xmlns:a16="http://schemas.microsoft.com/office/drawing/2014/main" id="{D6F2C8D8-17F7-8664-6B0F-34DFFFA0228F}"/>
              </a:ext>
            </a:extLst>
          </p:cNvPr>
          <p:cNvSpPr/>
          <p:nvPr/>
        </p:nvSpPr>
        <p:spPr>
          <a:xfrm>
            <a:off x="6824472" y="1828800"/>
            <a:ext cx="1264920" cy="262128"/>
          </a:xfrm>
          <a:prstGeom prst="rect">
            <a:avLst/>
          </a:prstGeom>
          <a:solidFill>
            <a:srgbClr val="FFFFFF"/>
          </a:solidFill>
        </p:spPr>
        <p:txBody>
          <a:bodyPr lIns="0" tIns="0" rIns="0" bIns="0">
            <a:noAutofit/>
          </a:bodyPr>
          <a:lstStyle/>
          <a:p>
            <a:pPr indent="0"/>
            <a:r>
              <a:rPr lang="en-US" sz="550" b="1" dirty="0">
                <a:solidFill>
                  <a:srgbClr val="000000"/>
                </a:solidFill>
                <a:latin typeface="Arial"/>
              </a:rPr>
              <a:t>Fibtrant</a:t>
            </a:r>
            <a:r>
              <a:rPr lang="en-US" sz="600" dirty="0">
                <a:solidFill>
                  <a:srgbClr val="000000"/>
                </a:solidFill>
                <a:latin typeface="Arial"/>
              </a:rPr>
              <a:t>-270,000 </a:t>
            </a:r>
            <a:r>
              <a:rPr lang="en-US" sz="600" dirty="0" err="1">
                <a:solidFill>
                  <a:srgbClr val="000000"/>
                </a:solidFill>
                <a:latin typeface="Arial"/>
              </a:rPr>
              <a:t>tonnes</a:t>
            </a:r>
            <a:r>
              <a:rPr lang="en-US" sz="600" dirty="0">
                <a:solidFill>
                  <a:srgbClr val="000000"/>
                </a:solidFill>
                <a:latin typeface="Arial"/>
              </a:rPr>
              <a:t> </a:t>
            </a:r>
            <a:r>
              <a:rPr lang="en-US" sz="600" dirty="0" err="1">
                <a:solidFill>
                  <a:srgbClr val="000000"/>
                </a:solidFill>
                <a:latin typeface="Arial"/>
              </a:rPr>
              <a:t>Capro</a:t>
            </a:r>
            <a:r>
              <a:rPr lang="en-US" sz="600" dirty="0">
                <a:solidFill>
                  <a:srgbClr val="000000"/>
                </a:solidFill>
                <a:latin typeface="Arial"/>
              </a:rPr>
              <a:t> </a:t>
            </a:r>
          </a:p>
          <a:p>
            <a:pPr indent="0"/>
            <a:r>
              <a:rPr lang="en-US" sz="600" dirty="0">
                <a:solidFill>
                  <a:srgbClr val="FD9470"/>
                </a:solidFill>
                <a:latin typeface="Arial"/>
              </a:rPr>
              <a:t>Running at reduced rates, technical issue on one line</a:t>
            </a:r>
          </a:p>
        </p:txBody>
      </p:sp>
      <p:sp>
        <p:nvSpPr>
          <p:cNvPr id="78" name="矩形 77">
            <a:extLst>
              <a:ext uri="{FF2B5EF4-FFF2-40B4-BE49-F238E27FC236}">
                <a16:creationId xmlns:a16="http://schemas.microsoft.com/office/drawing/2014/main" id="{425FF908-E605-ABD7-A072-914E3566D761}"/>
              </a:ext>
            </a:extLst>
          </p:cNvPr>
          <p:cNvSpPr/>
          <p:nvPr/>
        </p:nvSpPr>
        <p:spPr>
          <a:xfrm>
            <a:off x="6821424" y="2112264"/>
            <a:ext cx="1243584" cy="466344"/>
          </a:xfrm>
          <a:prstGeom prst="rect">
            <a:avLst/>
          </a:prstGeom>
          <a:solidFill>
            <a:srgbClr val="FFFFFF"/>
          </a:solidFill>
        </p:spPr>
        <p:txBody>
          <a:bodyPr lIns="0" tIns="0" rIns="0" bIns="0">
            <a:noAutofit/>
          </a:bodyPr>
          <a:lstStyle/>
          <a:p>
            <a:pPr indent="0"/>
            <a:r>
              <a:rPr lang="en-US" sz="550" b="1" dirty="0">
                <a:solidFill>
                  <a:srgbClr val="000000"/>
                </a:solidFill>
                <a:latin typeface="Arial"/>
              </a:rPr>
              <a:t>OCI BioMCN-1.2 </a:t>
            </a:r>
            <a:r>
              <a:rPr lang="en-US" sz="600" dirty="0" err="1">
                <a:solidFill>
                  <a:srgbClr val="352A3A"/>
                </a:solidFill>
                <a:latin typeface="Arial"/>
              </a:rPr>
              <a:t>milliontonnes</a:t>
            </a:r>
            <a:r>
              <a:rPr lang="en-US" sz="600" dirty="0">
                <a:solidFill>
                  <a:srgbClr val="352A3A"/>
                </a:solidFill>
                <a:latin typeface="Arial"/>
              </a:rPr>
              <a:t> Methanol, </a:t>
            </a:r>
            <a:r>
              <a:rPr lang="en-US" sz="600" dirty="0">
                <a:solidFill>
                  <a:schemeClr val="accent6"/>
                </a:solidFill>
                <a:latin typeface="Arial"/>
              </a:rPr>
              <a:t>s</a:t>
            </a:r>
            <a:r>
              <a:rPr lang="en-US" sz="600" dirty="0">
                <a:solidFill>
                  <a:srgbClr val="FD9470"/>
                </a:solidFill>
                <a:latin typeface="Arial"/>
              </a:rPr>
              <a:t>hut down</a:t>
            </a:r>
          </a:p>
          <a:p>
            <a:pPr indent="0">
              <a:lnSpc>
                <a:spcPct val="105000"/>
              </a:lnSpc>
            </a:pPr>
            <a:r>
              <a:rPr lang="en-US" sz="550" b="1" dirty="0">
                <a:solidFill>
                  <a:srgbClr val="000000"/>
                </a:solidFill>
                <a:latin typeface="Arial"/>
              </a:rPr>
              <a:t>Dow </a:t>
            </a:r>
            <a:r>
              <a:rPr lang="en-US" sz="550" b="1" dirty="0" err="1">
                <a:solidFill>
                  <a:srgbClr val="000000"/>
                </a:solidFill>
                <a:latin typeface="Arial"/>
              </a:rPr>
              <a:t>Temeuzen</a:t>
            </a:r>
            <a:r>
              <a:rPr lang="en-US" sz="550" b="1" dirty="0">
                <a:solidFill>
                  <a:srgbClr val="000000"/>
                </a:solidFill>
                <a:latin typeface="Arial"/>
              </a:rPr>
              <a:t> </a:t>
            </a:r>
            <a:r>
              <a:rPr lang="en-US" sz="600" dirty="0">
                <a:solidFill>
                  <a:srgbClr val="000000"/>
                </a:solidFill>
                <a:latin typeface="Arial"/>
              </a:rPr>
              <a:t>- 91 </a:t>
            </a:r>
            <a:r>
              <a:rPr lang="en-US" sz="600" dirty="0">
                <a:solidFill>
                  <a:srgbClr val="595959"/>
                </a:solidFill>
                <a:latin typeface="Arial"/>
              </a:rPr>
              <a:t>0,000 </a:t>
            </a:r>
          </a:p>
          <a:p>
            <a:pPr indent="0">
              <a:lnSpc>
                <a:spcPct val="105000"/>
              </a:lnSpc>
            </a:pPr>
            <a:r>
              <a:rPr lang="en-US" sz="600" dirty="0" err="1">
                <a:solidFill>
                  <a:srgbClr val="352A3A"/>
                </a:solidFill>
                <a:latin typeface="Arial"/>
              </a:rPr>
              <a:t>tonnes</a:t>
            </a:r>
            <a:r>
              <a:rPr lang="en-US" sz="600" dirty="0">
                <a:solidFill>
                  <a:srgbClr val="352A3A"/>
                </a:solidFill>
                <a:latin typeface="Arial"/>
              </a:rPr>
              <a:t> Polyethylene, </a:t>
            </a:r>
            <a:r>
              <a:rPr lang="en-US" sz="600" dirty="0">
                <a:solidFill>
                  <a:srgbClr val="FD9470"/>
                </a:solidFill>
                <a:latin typeface="Arial"/>
              </a:rPr>
              <a:t>15% </a:t>
            </a:r>
          </a:p>
          <a:p>
            <a:pPr indent="0">
              <a:lnSpc>
                <a:spcPct val="105000"/>
              </a:lnSpc>
            </a:pPr>
            <a:r>
              <a:rPr lang="en-US" sz="600" dirty="0">
                <a:solidFill>
                  <a:srgbClr val="FD9470"/>
                </a:solidFill>
                <a:latin typeface="Arial"/>
              </a:rPr>
              <a:t>reduction</a:t>
            </a:r>
          </a:p>
        </p:txBody>
      </p:sp>
      <p:sp>
        <p:nvSpPr>
          <p:cNvPr id="79" name="矩形 78">
            <a:extLst>
              <a:ext uri="{FF2B5EF4-FFF2-40B4-BE49-F238E27FC236}">
                <a16:creationId xmlns:a16="http://schemas.microsoft.com/office/drawing/2014/main" id="{6ED1D894-8112-F506-3BEA-EDAFE84B8CA9}"/>
              </a:ext>
            </a:extLst>
          </p:cNvPr>
          <p:cNvSpPr/>
          <p:nvPr/>
        </p:nvSpPr>
        <p:spPr>
          <a:xfrm>
            <a:off x="5931408" y="2737104"/>
            <a:ext cx="192024" cy="124968"/>
          </a:xfrm>
          <a:prstGeom prst="rect">
            <a:avLst/>
          </a:prstGeom>
          <a:solidFill>
            <a:srgbClr val="FFFFFF"/>
          </a:solidFill>
        </p:spPr>
        <p:txBody>
          <a:bodyPr wrap="none" lIns="0" tIns="0" rIns="0" bIns="0">
            <a:noAutofit/>
          </a:bodyPr>
          <a:lstStyle/>
          <a:p>
            <a:pPr indent="0"/>
            <a:r>
              <a:rPr lang="en-US" sz="600" b="1">
                <a:solidFill>
                  <a:srgbClr val="649DD7"/>
                </a:solidFill>
                <a:latin typeface="Arial"/>
              </a:rPr>
              <a:t>UK</a:t>
            </a:r>
          </a:p>
        </p:txBody>
      </p:sp>
      <p:sp>
        <p:nvSpPr>
          <p:cNvPr id="80" name="矩形 79">
            <a:extLst>
              <a:ext uri="{FF2B5EF4-FFF2-40B4-BE49-F238E27FC236}">
                <a16:creationId xmlns:a16="http://schemas.microsoft.com/office/drawing/2014/main" id="{0D6FC91C-7139-5A3A-E068-D2CBDE063D8E}"/>
              </a:ext>
            </a:extLst>
          </p:cNvPr>
          <p:cNvSpPr/>
          <p:nvPr/>
        </p:nvSpPr>
        <p:spPr>
          <a:xfrm>
            <a:off x="5928360" y="2916936"/>
            <a:ext cx="1207008" cy="289560"/>
          </a:xfrm>
          <a:prstGeom prst="rect">
            <a:avLst/>
          </a:prstGeom>
          <a:solidFill>
            <a:srgbClr val="FFFFFF"/>
          </a:solidFill>
        </p:spPr>
        <p:txBody>
          <a:bodyPr lIns="0" tIns="0" rIns="0" bIns="0">
            <a:noAutofit/>
          </a:bodyPr>
          <a:lstStyle/>
          <a:p>
            <a:pPr indent="0"/>
            <a:r>
              <a:rPr lang="en-US" sz="550" b="1" dirty="0">
                <a:solidFill>
                  <a:srgbClr val="150413"/>
                </a:solidFill>
                <a:latin typeface="Arial"/>
              </a:rPr>
              <a:t>CF </a:t>
            </a:r>
            <a:r>
              <a:rPr lang="en-US" sz="550" b="1" dirty="0" err="1">
                <a:solidFill>
                  <a:srgbClr val="150413"/>
                </a:solidFill>
                <a:latin typeface="Arial"/>
              </a:rPr>
              <a:t>Ferti</a:t>
            </a:r>
            <a:r>
              <a:rPr lang="en-US" sz="550" b="1" dirty="0">
                <a:solidFill>
                  <a:srgbClr val="150413"/>
                </a:solidFill>
                <a:latin typeface="Arial"/>
              </a:rPr>
              <a:t> </a:t>
            </a:r>
            <a:r>
              <a:rPr lang="en-US" sz="550" b="1" dirty="0">
                <a:solidFill>
                  <a:srgbClr val="C00000"/>
                </a:solidFill>
                <a:latin typeface="Arial"/>
              </a:rPr>
              <a:t>lisers</a:t>
            </a:r>
            <a:r>
              <a:rPr lang="en-US" sz="550" b="1" dirty="0">
                <a:solidFill>
                  <a:srgbClr val="150413"/>
                </a:solidFill>
                <a:latin typeface="Arial"/>
              </a:rPr>
              <a:t>-</a:t>
            </a:r>
            <a:r>
              <a:rPr lang="en-US" sz="600" dirty="0">
                <a:solidFill>
                  <a:srgbClr val="150413"/>
                </a:solidFill>
                <a:latin typeface="Arial"/>
              </a:rPr>
              <a:t>1 </a:t>
            </a:r>
            <a:r>
              <a:rPr lang="en-US" sz="600" dirty="0">
                <a:solidFill>
                  <a:srgbClr val="352A3A"/>
                </a:solidFill>
                <a:latin typeface="Arial"/>
              </a:rPr>
              <a:t>million </a:t>
            </a:r>
            <a:r>
              <a:rPr lang="en-US" sz="600" dirty="0" err="1">
                <a:solidFill>
                  <a:srgbClr val="352A3A"/>
                </a:solidFill>
                <a:latin typeface="Arial"/>
              </a:rPr>
              <a:t>tonnes</a:t>
            </a:r>
            <a:r>
              <a:rPr lang="en-US" sz="600" dirty="0">
                <a:solidFill>
                  <a:srgbClr val="352A3A"/>
                </a:solidFill>
                <a:latin typeface="Arial"/>
              </a:rPr>
              <a:t> Ammonia and Ammonium Nitrate</a:t>
            </a:r>
          </a:p>
        </p:txBody>
      </p:sp>
      <p:sp>
        <p:nvSpPr>
          <p:cNvPr id="81" name="矩形 80">
            <a:extLst>
              <a:ext uri="{FF2B5EF4-FFF2-40B4-BE49-F238E27FC236}">
                <a16:creationId xmlns:a16="http://schemas.microsoft.com/office/drawing/2014/main" id="{23A765B2-030C-6352-C6E6-82F0D12928CE}"/>
              </a:ext>
            </a:extLst>
          </p:cNvPr>
          <p:cNvSpPr/>
          <p:nvPr/>
        </p:nvSpPr>
        <p:spPr>
          <a:xfrm>
            <a:off x="5943600" y="3215640"/>
            <a:ext cx="1045464" cy="170688"/>
          </a:xfrm>
          <a:prstGeom prst="rect">
            <a:avLst/>
          </a:prstGeom>
          <a:solidFill>
            <a:srgbClr val="FFFFFF"/>
          </a:solidFill>
        </p:spPr>
        <p:txBody>
          <a:bodyPr lIns="0" tIns="0" rIns="0" bIns="0">
            <a:noAutofit/>
          </a:bodyPr>
          <a:lstStyle/>
          <a:p>
            <a:pPr indent="0"/>
            <a:r>
              <a:rPr lang="en-US" sz="600" dirty="0">
                <a:solidFill>
                  <a:srgbClr val="F08D5B"/>
                </a:solidFill>
                <a:latin typeface="Arial"/>
              </a:rPr>
              <a:t>Intends to temporarily halt ammonia production</a:t>
            </a:r>
          </a:p>
        </p:txBody>
      </p:sp>
      <p:sp>
        <p:nvSpPr>
          <p:cNvPr id="82" name="矩形 81">
            <a:extLst>
              <a:ext uri="{FF2B5EF4-FFF2-40B4-BE49-F238E27FC236}">
                <a16:creationId xmlns:a16="http://schemas.microsoft.com/office/drawing/2014/main" id="{D5B68750-C58A-7659-5D2B-4EA0A6F76BA4}"/>
              </a:ext>
            </a:extLst>
          </p:cNvPr>
          <p:cNvSpPr/>
          <p:nvPr/>
        </p:nvSpPr>
        <p:spPr>
          <a:xfrm>
            <a:off x="7985760" y="137160"/>
            <a:ext cx="435864" cy="134112"/>
          </a:xfrm>
          <a:prstGeom prst="rect">
            <a:avLst/>
          </a:prstGeom>
          <a:solidFill>
            <a:srgbClr val="FFFFFF"/>
          </a:solidFill>
        </p:spPr>
        <p:txBody>
          <a:bodyPr wrap="none" lIns="0" tIns="0" rIns="0" bIns="0">
            <a:noAutofit/>
          </a:bodyPr>
          <a:lstStyle/>
          <a:p>
            <a:pPr indent="0" algn="r"/>
            <a:r>
              <a:rPr lang="en-US" sz="550" b="1">
                <a:solidFill>
                  <a:srgbClr val="649DD7"/>
                </a:solidFill>
                <a:latin typeface="Arial"/>
              </a:rPr>
              <a:t>NORWAY</a:t>
            </a:r>
          </a:p>
        </p:txBody>
      </p:sp>
      <p:sp>
        <p:nvSpPr>
          <p:cNvPr id="83" name="矩形 82">
            <a:extLst>
              <a:ext uri="{FF2B5EF4-FFF2-40B4-BE49-F238E27FC236}">
                <a16:creationId xmlns:a16="http://schemas.microsoft.com/office/drawing/2014/main" id="{A17C5BE3-977B-8B01-CB92-2435669A9771}"/>
              </a:ext>
            </a:extLst>
          </p:cNvPr>
          <p:cNvSpPr/>
          <p:nvPr/>
        </p:nvSpPr>
        <p:spPr>
          <a:xfrm>
            <a:off x="7958328" y="304800"/>
            <a:ext cx="1298448" cy="448056"/>
          </a:xfrm>
          <a:prstGeom prst="rect">
            <a:avLst/>
          </a:prstGeom>
          <a:solidFill>
            <a:srgbClr val="FFFFFF"/>
          </a:solidFill>
        </p:spPr>
        <p:txBody>
          <a:bodyPr lIns="0" tIns="0" rIns="0" bIns="0">
            <a:noAutofit/>
          </a:bodyPr>
          <a:lstStyle/>
          <a:p>
            <a:pPr indent="0"/>
            <a:r>
              <a:rPr lang="en-US" sz="550" b="1" dirty="0">
                <a:solidFill>
                  <a:srgbClr val="C00000"/>
                </a:solidFill>
                <a:latin typeface="Arial"/>
              </a:rPr>
              <a:t>Yara Poesghurn</a:t>
            </a:r>
            <a:r>
              <a:rPr lang="en-US" sz="600" b="1" dirty="0">
                <a:solidFill>
                  <a:srgbClr val="C00000"/>
                </a:solidFill>
                <a:latin typeface="Arial"/>
              </a:rPr>
              <a:t>-</a:t>
            </a:r>
            <a:r>
              <a:rPr lang="en-US" sz="600" dirty="0">
                <a:solidFill>
                  <a:srgbClr val="C00000"/>
                </a:solidFill>
                <a:latin typeface="Arial"/>
              </a:rPr>
              <a:t>50 </a:t>
            </a:r>
            <a:r>
              <a:rPr lang="en-US" sz="600" dirty="0">
                <a:solidFill>
                  <a:srgbClr val="FD9470"/>
                </a:solidFill>
                <a:latin typeface="Arial"/>
              </a:rPr>
              <a:t>0,000 </a:t>
            </a:r>
            <a:r>
              <a:rPr lang="en-US" sz="600" dirty="0" err="1">
                <a:solidFill>
                  <a:srgbClr val="FD9470"/>
                </a:solidFill>
                <a:latin typeface="Arial"/>
              </a:rPr>
              <a:t>tonnes</a:t>
            </a:r>
            <a:endParaRPr lang="en-US" sz="600" dirty="0">
              <a:solidFill>
                <a:srgbClr val="FD9470"/>
              </a:solidFill>
              <a:latin typeface="Arial"/>
            </a:endParaRPr>
          </a:p>
          <a:p>
            <a:pPr indent="0"/>
            <a:r>
              <a:rPr lang="en-US" sz="600" dirty="0">
                <a:solidFill>
                  <a:srgbClr val="FD9470"/>
                </a:solidFill>
                <a:latin typeface="Arial"/>
              </a:rPr>
              <a:t>Ammonia</a:t>
            </a:r>
          </a:p>
          <a:p>
            <a:pPr indent="0"/>
            <a:r>
              <a:rPr lang="en-US" sz="600" dirty="0">
                <a:solidFill>
                  <a:srgbClr val="FD9470"/>
                </a:solidFill>
                <a:latin typeface="Arial"/>
              </a:rPr>
              <a:t>Total Ammonia European an</a:t>
            </a:r>
          </a:p>
          <a:p>
            <a:pPr indent="0"/>
            <a:r>
              <a:rPr lang="en-US" sz="600" dirty="0">
                <a:solidFill>
                  <a:srgbClr val="FD9470"/>
                </a:solidFill>
                <a:latin typeface="Arial"/>
              </a:rPr>
              <a:t> production curtailed to 35%</a:t>
            </a:r>
          </a:p>
        </p:txBody>
      </p:sp>
      <p:sp>
        <p:nvSpPr>
          <p:cNvPr id="84" name="矩形 83">
            <a:extLst>
              <a:ext uri="{FF2B5EF4-FFF2-40B4-BE49-F238E27FC236}">
                <a16:creationId xmlns:a16="http://schemas.microsoft.com/office/drawing/2014/main" id="{964B6D62-83B5-1CFD-5E29-DB11D1940044}"/>
              </a:ext>
            </a:extLst>
          </p:cNvPr>
          <p:cNvSpPr/>
          <p:nvPr/>
        </p:nvSpPr>
        <p:spPr>
          <a:xfrm>
            <a:off x="8479536" y="1344168"/>
            <a:ext cx="505968" cy="131064"/>
          </a:xfrm>
          <a:prstGeom prst="rect">
            <a:avLst/>
          </a:prstGeom>
          <a:solidFill>
            <a:srgbClr val="FFFFFF"/>
          </a:solidFill>
        </p:spPr>
        <p:txBody>
          <a:bodyPr wrap="none" lIns="0" tIns="0" rIns="0" bIns="0">
            <a:noAutofit/>
          </a:bodyPr>
          <a:lstStyle/>
          <a:p>
            <a:pPr indent="0" algn="ctr"/>
            <a:r>
              <a:rPr lang="en-US" sz="550" b="1">
                <a:solidFill>
                  <a:srgbClr val="649DD7"/>
                </a:solidFill>
                <a:latin typeface="Arial"/>
              </a:rPr>
              <a:t>LITHUANIA</a:t>
            </a:r>
          </a:p>
        </p:txBody>
      </p:sp>
      <p:sp>
        <p:nvSpPr>
          <p:cNvPr id="85" name="矩形 84">
            <a:extLst>
              <a:ext uri="{FF2B5EF4-FFF2-40B4-BE49-F238E27FC236}">
                <a16:creationId xmlns:a16="http://schemas.microsoft.com/office/drawing/2014/main" id="{CAA6D9B7-D12C-67BA-A0D4-55F9BD63DFF8}"/>
              </a:ext>
            </a:extLst>
          </p:cNvPr>
          <p:cNvSpPr/>
          <p:nvPr/>
        </p:nvSpPr>
        <p:spPr>
          <a:xfrm>
            <a:off x="8479536" y="1517904"/>
            <a:ext cx="1207008" cy="457200"/>
          </a:xfrm>
          <a:prstGeom prst="rect">
            <a:avLst/>
          </a:prstGeom>
          <a:solidFill>
            <a:srgbClr val="FFFFFF"/>
          </a:solidFill>
        </p:spPr>
        <p:txBody>
          <a:bodyPr lIns="0" tIns="0" rIns="0" bIns="0">
            <a:noAutofit/>
          </a:bodyPr>
          <a:lstStyle/>
          <a:p>
            <a:pPr indent="0" algn="just"/>
            <a:r>
              <a:rPr lang="en-US" sz="550" b="1" dirty="0" err="1">
                <a:solidFill>
                  <a:srgbClr val="000000"/>
                </a:solidFill>
                <a:latin typeface="Arial"/>
              </a:rPr>
              <a:t>Achema</a:t>
            </a:r>
            <a:r>
              <a:rPr lang="en-US" sz="550" b="1" dirty="0">
                <a:solidFill>
                  <a:srgbClr val="000000"/>
                </a:solidFill>
                <a:latin typeface="Arial"/>
              </a:rPr>
              <a:t> </a:t>
            </a:r>
            <a:r>
              <a:rPr lang="en-US" sz="600" dirty="0">
                <a:solidFill>
                  <a:srgbClr val="000000"/>
                </a:solidFill>
                <a:latin typeface="Arial"/>
              </a:rPr>
              <a:t>-1.3 </a:t>
            </a:r>
            <a:r>
              <a:rPr lang="en-US" sz="600" dirty="0">
                <a:solidFill>
                  <a:srgbClr val="352A3A"/>
                </a:solidFill>
                <a:latin typeface="Arial"/>
              </a:rPr>
              <a:t>million </a:t>
            </a:r>
            <a:r>
              <a:rPr lang="en-US" sz="600" dirty="0" err="1">
                <a:solidFill>
                  <a:srgbClr val="352A3A"/>
                </a:solidFill>
                <a:latin typeface="Arial"/>
              </a:rPr>
              <a:t>tonnes</a:t>
            </a:r>
            <a:endParaRPr lang="en-US" sz="600" dirty="0">
              <a:solidFill>
                <a:srgbClr val="352A3A"/>
              </a:solidFill>
              <a:latin typeface="Arial"/>
            </a:endParaRPr>
          </a:p>
          <a:p>
            <a:pPr indent="0" algn="just"/>
            <a:r>
              <a:rPr lang="en-US" sz="600" dirty="0">
                <a:solidFill>
                  <a:srgbClr val="352A3A"/>
                </a:solidFill>
                <a:latin typeface="Arial"/>
              </a:rPr>
              <a:t> UAN, 1.1 million </a:t>
            </a:r>
            <a:r>
              <a:rPr lang="en-US" sz="600" dirty="0" err="1">
                <a:solidFill>
                  <a:srgbClr val="352A3A"/>
                </a:solidFill>
                <a:latin typeface="Arial"/>
              </a:rPr>
              <a:t>tonnes</a:t>
            </a:r>
            <a:r>
              <a:rPr lang="en-US" sz="600" dirty="0">
                <a:solidFill>
                  <a:srgbClr val="352A3A"/>
                </a:solidFill>
                <a:latin typeface="Arial"/>
              </a:rPr>
              <a:t> </a:t>
            </a:r>
          </a:p>
          <a:p>
            <a:pPr indent="0" algn="just"/>
            <a:r>
              <a:rPr lang="en-US" sz="600" dirty="0">
                <a:solidFill>
                  <a:srgbClr val="595959"/>
                </a:solidFill>
                <a:latin typeface="Arial"/>
              </a:rPr>
              <a:t>Ammonia, 785,000</a:t>
            </a:r>
            <a:r>
              <a:rPr lang="en-US" sz="600" dirty="0">
                <a:solidFill>
                  <a:srgbClr val="352A3A"/>
                </a:solidFill>
                <a:latin typeface="Arial"/>
              </a:rPr>
              <a:t>tonnes Urea, 651,</a:t>
            </a:r>
            <a:r>
              <a:rPr lang="en-US" sz="600" dirty="0">
                <a:solidFill>
                  <a:srgbClr val="595959"/>
                </a:solidFill>
                <a:latin typeface="Arial"/>
              </a:rPr>
              <a:t>000 </a:t>
            </a:r>
            <a:r>
              <a:rPr lang="en-US" sz="600" dirty="0" err="1">
                <a:solidFill>
                  <a:srgbClr val="352A3A"/>
                </a:solidFill>
                <a:latin typeface="Arial"/>
              </a:rPr>
              <a:t>tonnes</a:t>
            </a:r>
            <a:r>
              <a:rPr lang="en-US" sz="600" dirty="0">
                <a:solidFill>
                  <a:srgbClr val="352A3A"/>
                </a:solidFill>
                <a:latin typeface="Arial"/>
              </a:rPr>
              <a:t> AN, </a:t>
            </a:r>
            <a:r>
              <a:rPr lang="en-US" sz="600" dirty="0">
                <a:solidFill>
                  <a:srgbClr val="595959"/>
                </a:solidFill>
                <a:latin typeface="Arial"/>
              </a:rPr>
              <a:t>540 ,000 </a:t>
            </a:r>
            <a:r>
              <a:rPr lang="en-US" sz="600" dirty="0" err="1">
                <a:solidFill>
                  <a:srgbClr val="10295E"/>
                </a:solidFill>
                <a:latin typeface="Arial"/>
              </a:rPr>
              <a:t>tonnes</a:t>
            </a:r>
            <a:r>
              <a:rPr lang="en-US" sz="600" dirty="0">
                <a:solidFill>
                  <a:srgbClr val="10295E"/>
                </a:solidFill>
                <a:latin typeface="Arial"/>
              </a:rPr>
              <a:t> </a:t>
            </a:r>
            <a:r>
              <a:rPr lang="en-US" sz="600" dirty="0">
                <a:solidFill>
                  <a:srgbClr val="352A3A"/>
                </a:solidFill>
                <a:latin typeface="Arial"/>
              </a:rPr>
              <a:t>CAN</a:t>
            </a:r>
          </a:p>
        </p:txBody>
      </p:sp>
      <p:sp>
        <p:nvSpPr>
          <p:cNvPr id="86" name="矩形 85">
            <a:extLst>
              <a:ext uri="{FF2B5EF4-FFF2-40B4-BE49-F238E27FC236}">
                <a16:creationId xmlns:a16="http://schemas.microsoft.com/office/drawing/2014/main" id="{9010C6A1-7BFF-20C9-477D-1AC9DC9E29F2}"/>
              </a:ext>
            </a:extLst>
          </p:cNvPr>
          <p:cNvSpPr/>
          <p:nvPr/>
        </p:nvSpPr>
        <p:spPr>
          <a:xfrm>
            <a:off x="8497824" y="1993392"/>
            <a:ext cx="1136904" cy="298704"/>
          </a:xfrm>
          <a:prstGeom prst="rect">
            <a:avLst/>
          </a:prstGeom>
          <a:solidFill>
            <a:srgbClr val="FFFFFF"/>
          </a:solidFill>
        </p:spPr>
        <p:txBody>
          <a:bodyPr lIns="0" tIns="0" rIns="0" bIns="0">
            <a:noAutofit/>
          </a:bodyPr>
          <a:lstStyle/>
          <a:p>
            <a:pPr indent="0"/>
            <a:r>
              <a:rPr lang="en-US" sz="600">
                <a:solidFill>
                  <a:srgbClr val="F08D5B"/>
                </a:solidFill>
                <a:latin typeface="Arial"/>
              </a:rPr>
              <a:t>One Ammonia linedown, temporarily shutting down all production from 1 September</a:t>
            </a:r>
          </a:p>
        </p:txBody>
      </p:sp>
      <p:sp>
        <p:nvSpPr>
          <p:cNvPr id="87" name="矩形 86">
            <a:extLst>
              <a:ext uri="{FF2B5EF4-FFF2-40B4-BE49-F238E27FC236}">
                <a16:creationId xmlns:a16="http://schemas.microsoft.com/office/drawing/2014/main" id="{E66E779E-8CB3-3447-60DC-A90231219A2A}"/>
              </a:ext>
            </a:extLst>
          </p:cNvPr>
          <p:cNvSpPr/>
          <p:nvPr/>
        </p:nvSpPr>
        <p:spPr>
          <a:xfrm>
            <a:off x="9649968" y="469392"/>
            <a:ext cx="469392" cy="85344"/>
          </a:xfrm>
          <a:prstGeom prst="rect">
            <a:avLst/>
          </a:prstGeom>
          <a:solidFill>
            <a:srgbClr val="FFFFFF"/>
          </a:solidFill>
        </p:spPr>
        <p:txBody>
          <a:bodyPr wrap="none" lIns="0" tIns="0" rIns="0" bIns="0">
            <a:noAutofit/>
          </a:bodyPr>
          <a:lstStyle/>
          <a:p>
            <a:pPr indent="0" algn="just"/>
            <a:r>
              <a:rPr lang="en-US" sz="550" b="1">
                <a:solidFill>
                  <a:srgbClr val="649DD7"/>
                </a:solidFill>
                <a:latin typeface="Arial"/>
              </a:rPr>
              <a:t>ROMA MA</a:t>
            </a:r>
          </a:p>
        </p:txBody>
      </p:sp>
      <p:sp>
        <p:nvSpPr>
          <p:cNvPr id="88" name="矩形 87">
            <a:extLst>
              <a:ext uri="{FF2B5EF4-FFF2-40B4-BE49-F238E27FC236}">
                <a16:creationId xmlns:a16="http://schemas.microsoft.com/office/drawing/2014/main" id="{4597B1C2-42B5-8651-06C3-0EEC8F23ADDE}"/>
              </a:ext>
            </a:extLst>
          </p:cNvPr>
          <p:cNvSpPr/>
          <p:nvPr/>
        </p:nvSpPr>
        <p:spPr>
          <a:xfrm>
            <a:off x="9634728" y="603504"/>
            <a:ext cx="1207008" cy="295656"/>
          </a:xfrm>
          <a:prstGeom prst="rect">
            <a:avLst/>
          </a:prstGeom>
          <a:solidFill>
            <a:srgbClr val="FFFFFF"/>
          </a:solidFill>
        </p:spPr>
        <p:txBody>
          <a:bodyPr lIns="0" tIns="0" rIns="0" bIns="0">
            <a:noAutofit/>
          </a:bodyPr>
          <a:lstStyle/>
          <a:p>
            <a:pPr indent="0"/>
            <a:r>
              <a:rPr lang="en-US" sz="600" dirty="0" err="1">
                <a:solidFill>
                  <a:srgbClr val="C00000"/>
                </a:solidFill>
                <a:latin typeface="Arial"/>
              </a:rPr>
              <a:t>Azomuress</a:t>
            </a:r>
            <a:r>
              <a:rPr lang="zh-CN" sz="600" dirty="0">
                <a:latin typeface="Arial"/>
                <a:ea typeface="Arial"/>
              </a:rPr>
              <a:t> </a:t>
            </a:r>
            <a:r>
              <a:rPr lang="en-US" sz="600" dirty="0">
                <a:latin typeface="Arial"/>
              </a:rPr>
              <a:t> </a:t>
            </a:r>
            <a:r>
              <a:rPr lang="en-US" sz="600" dirty="0">
                <a:solidFill>
                  <a:srgbClr val="352A3A"/>
                </a:solidFill>
                <a:latin typeface="Arial"/>
              </a:rPr>
              <a:t>-1.6 </a:t>
            </a:r>
            <a:r>
              <a:rPr lang="en-US" sz="600" dirty="0" err="1">
                <a:solidFill>
                  <a:srgbClr val="352A3A"/>
                </a:solidFill>
                <a:latin typeface="Arial"/>
              </a:rPr>
              <a:t>milliontonnes</a:t>
            </a:r>
            <a:r>
              <a:rPr lang="en-US" sz="600" dirty="0">
                <a:solidFill>
                  <a:srgbClr val="352A3A"/>
                </a:solidFill>
                <a:latin typeface="Arial"/>
              </a:rPr>
              <a:t> including Ammonia, AN. NPK UAN, Urea</a:t>
            </a:r>
          </a:p>
        </p:txBody>
      </p:sp>
      <p:sp>
        <p:nvSpPr>
          <p:cNvPr id="89" name="矩形 88">
            <a:extLst>
              <a:ext uri="{FF2B5EF4-FFF2-40B4-BE49-F238E27FC236}">
                <a16:creationId xmlns:a16="http://schemas.microsoft.com/office/drawing/2014/main" id="{37AEBA78-BB8B-A731-EB49-D7D02CBF9A49}"/>
              </a:ext>
            </a:extLst>
          </p:cNvPr>
          <p:cNvSpPr/>
          <p:nvPr/>
        </p:nvSpPr>
        <p:spPr>
          <a:xfrm>
            <a:off x="9662160" y="914400"/>
            <a:ext cx="1072896" cy="164592"/>
          </a:xfrm>
          <a:prstGeom prst="rect">
            <a:avLst/>
          </a:prstGeom>
          <a:solidFill>
            <a:srgbClr val="FFFFFF"/>
          </a:solidFill>
        </p:spPr>
        <p:txBody>
          <a:bodyPr lIns="0" tIns="0" rIns="0" bIns="0">
            <a:noAutofit/>
          </a:bodyPr>
          <a:lstStyle/>
          <a:p>
            <a:pPr indent="0"/>
            <a:r>
              <a:rPr lang="en-US" sz="600">
                <a:solidFill>
                  <a:srgbClr val="F08D5B"/>
                </a:solidFill>
                <a:latin typeface="Arial"/>
              </a:rPr>
              <a:t>Shutdown from 23 June </a:t>
            </a:r>
            <a:r>
              <a:rPr lang="en-US" sz="600">
                <a:solidFill>
                  <a:srgbClr val="595959"/>
                </a:solidFill>
                <a:latin typeface="Arial"/>
              </a:rPr>
              <a:t>180.000tonnes </a:t>
            </a:r>
            <a:r>
              <a:rPr lang="en-US" sz="600">
                <a:solidFill>
                  <a:srgbClr val="251E26"/>
                </a:solidFill>
                <a:latin typeface="Arial"/>
              </a:rPr>
              <a:t>Melamine</a:t>
            </a:r>
          </a:p>
        </p:txBody>
      </p:sp>
      <p:sp>
        <p:nvSpPr>
          <p:cNvPr id="90" name="矩形 89">
            <a:extLst>
              <a:ext uri="{FF2B5EF4-FFF2-40B4-BE49-F238E27FC236}">
                <a16:creationId xmlns:a16="http://schemas.microsoft.com/office/drawing/2014/main" id="{7E4E3CA0-A063-9BF7-7D08-D2574BB06E98}"/>
              </a:ext>
            </a:extLst>
          </p:cNvPr>
          <p:cNvSpPr/>
          <p:nvPr/>
        </p:nvSpPr>
        <p:spPr>
          <a:xfrm>
            <a:off x="9677400" y="1082040"/>
            <a:ext cx="1213104" cy="94488"/>
          </a:xfrm>
          <a:prstGeom prst="rect">
            <a:avLst/>
          </a:prstGeom>
          <a:solidFill>
            <a:srgbClr val="FFFFFF"/>
          </a:solidFill>
        </p:spPr>
        <p:txBody>
          <a:bodyPr wrap="none" lIns="0" tIns="0" rIns="0" bIns="0">
            <a:noAutofit/>
          </a:bodyPr>
          <a:lstStyle/>
          <a:p>
            <a:pPr indent="0"/>
            <a:r>
              <a:rPr lang="en-US" sz="600">
                <a:solidFill>
                  <a:srgbClr val="F08D5B"/>
                </a:solidFill>
                <a:latin typeface="Arial"/>
              </a:rPr>
              <a:t>Shut downfrom December 2021</a:t>
            </a:r>
          </a:p>
        </p:txBody>
      </p:sp>
      <p:sp>
        <p:nvSpPr>
          <p:cNvPr id="91" name="矩形 90">
            <a:extLst>
              <a:ext uri="{FF2B5EF4-FFF2-40B4-BE49-F238E27FC236}">
                <a16:creationId xmlns:a16="http://schemas.microsoft.com/office/drawing/2014/main" id="{6CF71981-91B0-F211-7AB8-1F7C38C6D893}"/>
              </a:ext>
            </a:extLst>
          </p:cNvPr>
          <p:cNvSpPr/>
          <p:nvPr/>
        </p:nvSpPr>
        <p:spPr>
          <a:xfrm>
            <a:off x="9875520" y="1490472"/>
            <a:ext cx="438912" cy="97536"/>
          </a:xfrm>
          <a:prstGeom prst="rect">
            <a:avLst/>
          </a:prstGeom>
          <a:solidFill>
            <a:srgbClr val="FFFFFF"/>
          </a:solidFill>
        </p:spPr>
        <p:txBody>
          <a:bodyPr wrap="none" lIns="0" tIns="0" rIns="0" bIns="0">
            <a:noAutofit/>
          </a:bodyPr>
          <a:lstStyle/>
          <a:p>
            <a:pPr indent="0" algn="r"/>
            <a:r>
              <a:rPr lang="en-US" sz="550" b="1">
                <a:solidFill>
                  <a:srgbClr val="649DD7"/>
                </a:solidFill>
                <a:latin typeface="Arial"/>
              </a:rPr>
              <a:t>POLANO</a:t>
            </a:r>
          </a:p>
        </p:txBody>
      </p:sp>
      <p:sp>
        <p:nvSpPr>
          <p:cNvPr id="92" name="矩形 91">
            <a:extLst>
              <a:ext uri="{FF2B5EF4-FFF2-40B4-BE49-F238E27FC236}">
                <a16:creationId xmlns:a16="http://schemas.microsoft.com/office/drawing/2014/main" id="{F119CA4E-6BAF-8EA4-98B9-56E989005F6D}"/>
              </a:ext>
            </a:extLst>
          </p:cNvPr>
          <p:cNvSpPr/>
          <p:nvPr/>
        </p:nvSpPr>
        <p:spPr>
          <a:xfrm>
            <a:off x="9890760" y="1648968"/>
            <a:ext cx="1213104" cy="1399032"/>
          </a:xfrm>
          <a:prstGeom prst="rect">
            <a:avLst/>
          </a:prstGeom>
          <a:solidFill>
            <a:srgbClr val="FFFFFF"/>
          </a:solidFill>
        </p:spPr>
        <p:txBody>
          <a:bodyPr lIns="0" tIns="0" rIns="0" bIns="0">
            <a:noAutofit/>
          </a:bodyPr>
          <a:lstStyle/>
          <a:p>
            <a:pPr indent="0"/>
            <a:r>
              <a:rPr lang="en-US" sz="550" b="1" dirty="0" err="1">
                <a:solidFill>
                  <a:srgbClr val="000000"/>
                </a:solidFill>
                <a:latin typeface="Arial"/>
              </a:rPr>
              <a:t>GrupaAzoby</a:t>
            </a:r>
            <a:r>
              <a:rPr lang="en-US" sz="550" b="1" dirty="0">
                <a:solidFill>
                  <a:srgbClr val="000000"/>
                </a:solidFill>
                <a:latin typeface="Arial"/>
              </a:rPr>
              <a:t>-</a:t>
            </a:r>
          </a:p>
          <a:p>
            <a:pPr indent="0"/>
            <a:r>
              <a:rPr lang="en-US" sz="600" dirty="0">
                <a:solidFill>
                  <a:srgbClr val="373861"/>
                </a:solidFill>
                <a:latin typeface="Arial"/>
              </a:rPr>
              <a:t>52 4,</a:t>
            </a:r>
            <a:r>
              <a:rPr lang="en-US" sz="600" dirty="0">
                <a:solidFill>
                  <a:srgbClr val="595959"/>
                </a:solidFill>
                <a:latin typeface="Arial"/>
              </a:rPr>
              <a:t>000 </a:t>
            </a:r>
            <a:r>
              <a:rPr lang="en-US" sz="600" dirty="0" err="1">
                <a:solidFill>
                  <a:srgbClr val="352A3A"/>
                </a:solidFill>
                <a:latin typeface="Arial"/>
              </a:rPr>
              <a:t>tonne</a:t>
            </a:r>
            <a:r>
              <a:rPr lang="en-US" sz="600" dirty="0" err="1">
                <a:solidFill>
                  <a:srgbClr val="373861"/>
                </a:solidFill>
                <a:latin typeface="Arial"/>
              </a:rPr>
              <a:t>s</a:t>
            </a:r>
            <a:r>
              <a:rPr lang="en-US" sz="600" dirty="0">
                <a:solidFill>
                  <a:srgbClr val="373861"/>
                </a:solidFill>
                <a:latin typeface="Arial"/>
              </a:rPr>
              <a:t> </a:t>
            </a:r>
            <a:r>
              <a:rPr lang="en-US" sz="600" dirty="0">
                <a:solidFill>
                  <a:srgbClr val="352A3A"/>
                </a:solidFill>
                <a:latin typeface="Arial"/>
              </a:rPr>
              <a:t>Ammonia,</a:t>
            </a:r>
          </a:p>
          <a:p>
            <a:pPr indent="0"/>
            <a:r>
              <a:rPr lang="en-US" sz="600" dirty="0">
                <a:solidFill>
                  <a:srgbClr val="352A3A"/>
                </a:solidFill>
                <a:latin typeface="Arial"/>
              </a:rPr>
              <a:t> 9 6,</a:t>
            </a:r>
            <a:r>
              <a:rPr lang="en-US" sz="600" dirty="0">
                <a:solidFill>
                  <a:srgbClr val="595959"/>
                </a:solidFill>
                <a:latin typeface="Arial"/>
              </a:rPr>
              <a:t>0 00 </a:t>
            </a:r>
            <a:r>
              <a:rPr lang="en-US" sz="600" dirty="0">
                <a:solidFill>
                  <a:srgbClr val="352A3A"/>
                </a:solidFill>
                <a:latin typeface="Arial"/>
              </a:rPr>
              <a:t>tomes Melamine </a:t>
            </a:r>
          </a:p>
          <a:p>
            <a:pPr indent="0"/>
            <a:r>
              <a:rPr lang="en-US" sz="600" dirty="0">
                <a:solidFill>
                  <a:srgbClr val="352A3A"/>
                </a:solidFill>
                <a:latin typeface="Arial"/>
              </a:rPr>
              <a:t>1 million </a:t>
            </a:r>
            <a:r>
              <a:rPr lang="en-US" sz="600" dirty="0" err="1">
                <a:solidFill>
                  <a:srgbClr val="352A3A"/>
                </a:solidFill>
                <a:latin typeface="Arial"/>
              </a:rPr>
              <a:t>tonnes</a:t>
            </a:r>
            <a:r>
              <a:rPr lang="en-US" sz="600" dirty="0">
                <a:solidFill>
                  <a:srgbClr val="352A3A"/>
                </a:solidFill>
                <a:latin typeface="Arial"/>
              </a:rPr>
              <a:t> NPK, </a:t>
            </a:r>
          </a:p>
          <a:p>
            <a:pPr indent="0"/>
            <a:r>
              <a:rPr lang="en-US" sz="600" dirty="0">
                <a:solidFill>
                  <a:srgbClr val="352A3A"/>
                </a:solidFill>
                <a:latin typeface="Arial"/>
              </a:rPr>
              <a:t>375, 000 </a:t>
            </a:r>
            <a:r>
              <a:rPr lang="en-US" sz="600" dirty="0" err="1">
                <a:solidFill>
                  <a:srgbClr val="352A3A"/>
                </a:solidFill>
                <a:latin typeface="Arial"/>
              </a:rPr>
              <a:t>tonnes</a:t>
            </a:r>
            <a:r>
              <a:rPr lang="zh-CN" sz="600" dirty="0">
                <a:solidFill>
                  <a:srgbClr val="352A3A"/>
                </a:solidFill>
                <a:latin typeface="Arial"/>
                <a:ea typeface="Arial"/>
              </a:rPr>
              <a:t> </a:t>
            </a:r>
            <a:r>
              <a:rPr lang="en-US" sz="600" dirty="0">
                <a:solidFill>
                  <a:srgbClr val="352A3A"/>
                </a:solidFill>
                <a:latin typeface="Arial"/>
              </a:rPr>
              <a:t>Urea, </a:t>
            </a:r>
          </a:p>
          <a:p>
            <a:pPr indent="0"/>
            <a:r>
              <a:rPr lang="en-US" sz="600" dirty="0">
                <a:solidFill>
                  <a:srgbClr val="352A3A"/>
                </a:solidFill>
                <a:latin typeface="Arial"/>
              </a:rPr>
              <a:t>171, </a:t>
            </a:r>
            <a:r>
              <a:rPr lang="en-US" sz="600" dirty="0">
                <a:solidFill>
                  <a:srgbClr val="373861"/>
                </a:solidFill>
                <a:latin typeface="Arial"/>
              </a:rPr>
              <a:t>00 0</a:t>
            </a:r>
            <a:r>
              <a:rPr lang="en-US" sz="600" dirty="0">
                <a:solidFill>
                  <a:srgbClr val="352A3A"/>
                </a:solidFill>
                <a:latin typeface="Arial"/>
              </a:rPr>
              <a:t>tonnes</a:t>
            </a:r>
            <a:r>
              <a:rPr lang="zh-CN" sz="600" dirty="0">
                <a:solidFill>
                  <a:srgbClr val="352A3A"/>
                </a:solidFill>
                <a:latin typeface="Arial"/>
                <a:ea typeface="Arial"/>
              </a:rPr>
              <a:t> </a:t>
            </a:r>
            <a:r>
              <a:rPr lang="en-US" sz="600" dirty="0" err="1">
                <a:solidFill>
                  <a:srgbClr val="352A3A"/>
                </a:solidFill>
                <a:latin typeface="Arial"/>
              </a:rPr>
              <a:t>Capro</a:t>
            </a:r>
            <a:r>
              <a:rPr lang="en-US" sz="600" dirty="0">
                <a:solidFill>
                  <a:srgbClr val="352A3A"/>
                </a:solidFill>
                <a:latin typeface="Arial"/>
              </a:rPr>
              <a:t>, </a:t>
            </a:r>
          </a:p>
          <a:p>
            <a:pPr indent="0"/>
            <a:r>
              <a:rPr lang="en-US" sz="600" dirty="0">
                <a:solidFill>
                  <a:srgbClr val="373861"/>
                </a:solidFill>
                <a:latin typeface="Arial"/>
              </a:rPr>
              <a:t>14</a:t>
            </a:r>
            <a:r>
              <a:rPr lang="en-US" sz="600" dirty="0">
                <a:solidFill>
                  <a:srgbClr val="595959"/>
                </a:solidFill>
                <a:latin typeface="Arial"/>
              </a:rPr>
              <a:t>0,000 </a:t>
            </a:r>
            <a:r>
              <a:rPr lang="en-US" sz="600" dirty="0" err="1">
                <a:solidFill>
                  <a:srgbClr val="352A3A"/>
                </a:solidFill>
                <a:latin typeface="Arial"/>
              </a:rPr>
              <a:t>tonnes</a:t>
            </a:r>
            <a:r>
              <a:rPr lang="en-US" sz="600" dirty="0">
                <a:solidFill>
                  <a:srgbClr val="352A3A"/>
                </a:solidFill>
                <a:latin typeface="Arial"/>
              </a:rPr>
              <a:t> Nylon </a:t>
            </a:r>
            <a:r>
              <a:rPr lang="en-US" sz="600" dirty="0">
                <a:solidFill>
                  <a:srgbClr val="373861"/>
                </a:solidFill>
                <a:latin typeface="Arial"/>
              </a:rPr>
              <a:t>6 </a:t>
            </a:r>
          </a:p>
          <a:p>
            <a:pPr indent="0"/>
            <a:r>
              <a:rPr lang="en-US" sz="600" dirty="0">
                <a:solidFill>
                  <a:srgbClr val="FD9470"/>
                </a:solidFill>
                <a:latin typeface="Arial"/>
              </a:rPr>
              <a:t>Reduced production, </a:t>
            </a:r>
            <a:r>
              <a:rPr lang="en-US" sz="600" dirty="0" err="1">
                <a:solidFill>
                  <a:srgbClr val="FD9470"/>
                </a:solidFill>
                <a:latin typeface="Arial"/>
              </a:rPr>
              <a:t>Capro</a:t>
            </a:r>
            <a:r>
              <a:rPr lang="en-US" sz="600" dirty="0">
                <a:solidFill>
                  <a:srgbClr val="FD9470"/>
                </a:solidFill>
                <a:latin typeface="Arial"/>
              </a:rPr>
              <a:t>, Nitrogen fertilizers Nylon 6 production shut down in Tarnow and reduced production in </a:t>
            </a:r>
          </a:p>
          <a:p>
            <a:pPr indent="0"/>
            <a:r>
              <a:rPr lang="en-US" sz="600" dirty="0" err="1">
                <a:solidFill>
                  <a:srgbClr val="FD9470"/>
                </a:solidFill>
                <a:latin typeface="Arial"/>
              </a:rPr>
              <a:t>Pulawy</a:t>
            </a:r>
            <a:r>
              <a:rPr lang="en-US" sz="600" dirty="0">
                <a:solidFill>
                  <a:srgbClr val="FD9470"/>
                </a:solidFill>
                <a:latin typeface="Arial"/>
              </a:rPr>
              <a:t>, Melamine production shut at </a:t>
            </a:r>
            <a:r>
              <a:rPr lang="en-US" sz="600" dirty="0" err="1">
                <a:solidFill>
                  <a:srgbClr val="FD9470"/>
                </a:solidFill>
                <a:latin typeface="Arial"/>
              </a:rPr>
              <a:t>Pulawy</a:t>
            </a:r>
            <a:r>
              <a:rPr lang="en-US" sz="600" dirty="0">
                <a:solidFill>
                  <a:srgbClr val="FD9470"/>
                </a:solidFill>
                <a:latin typeface="Arial"/>
              </a:rPr>
              <a:t> </a:t>
            </a:r>
          </a:p>
          <a:p>
            <a:pPr indent="0"/>
            <a:r>
              <a:rPr lang="en-US" sz="550" b="1" dirty="0" err="1">
                <a:solidFill>
                  <a:srgbClr val="000000"/>
                </a:solidFill>
                <a:latin typeface="Arial"/>
              </a:rPr>
              <a:t>Anwil</a:t>
            </a:r>
            <a:r>
              <a:rPr lang="en-US" sz="550" b="1" dirty="0">
                <a:solidFill>
                  <a:srgbClr val="000000"/>
                </a:solidFill>
                <a:latin typeface="Arial"/>
              </a:rPr>
              <a:t>-</a:t>
            </a:r>
            <a:r>
              <a:rPr lang="en-US" sz="550" b="1" dirty="0">
                <a:latin typeface="Arial"/>
              </a:rPr>
              <a:t> </a:t>
            </a:r>
            <a:r>
              <a:rPr lang="en-US" sz="550" b="1" dirty="0" err="1">
                <a:solidFill>
                  <a:srgbClr val="C00000"/>
                </a:solidFill>
                <a:latin typeface="Arial"/>
              </a:rPr>
              <a:t>Nitrogenfertilizer</a:t>
            </a:r>
            <a:r>
              <a:rPr lang="en-US" sz="600" dirty="0">
                <a:solidFill>
                  <a:srgbClr val="FD9470"/>
                </a:solidFill>
                <a:latin typeface="Arial"/>
              </a:rPr>
              <a:t> production suspended</a:t>
            </a:r>
          </a:p>
        </p:txBody>
      </p:sp>
      <p:sp>
        <p:nvSpPr>
          <p:cNvPr id="93" name="矩形 92">
            <a:extLst>
              <a:ext uri="{FF2B5EF4-FFF2-40B4-BE49-F238E27FC236}">
                <a16:creationId xmlns:a16="http://schemas.microsoft.com/office/drawing/2014/main" id="{6EEEAB7F-91B2-AA60-3861-42FECA6A0BCD}"/>
              </a:ext>
            </a:extLst>
          </p:cNvPr>
          <p:cNvSpPr/>
          <p:nvPr/>
        </p:nvSpPr>
        <p:spPr>
          <a:xfrm>
            <a:off x="10485120" y="3572256"/>
            <a:ext cx="484632" cy="143256"/>
          </a:xfrm>
          <a:prstGeom prst="rect">
            <a:avLst/>
          </a:prstGeom>
          <a:solidFill>
            <a:srgbClr val="FFFFFF"/>
          </a:solidFill>
        </p:spPr>
        <p:txBody>
          <a:bodyPr wrap="none" lIns="0" tIns="0" rIns="0" bIns="0">
            <a:noAutofit/>
          </a:bodyPr>
          <a:lstStyle/>
          <a:p>
            <a:pPr indent="0" algn="r"/>
            <a:r>
              <a:rPr lang="en-US" sz="550" b="1" dirty="0">
                <a:solidFill>
                  <a:srgbClr val="649DD7"/>
                </a:solidFill>
                <a:latin typeface="Arial"/>
              </a:rPr>
              <a:t>SLOVAKIA</a:t>
            </a:r>
          </a:p>
        </p:txBody>
      </p:sp>
      <p:sp>
        <p:nvSpPr>
          <p:cNvPr id="94" name="矩形 93">
            <a:extLst>
              <a:ext uri="{FF2B5EF4-FFF2-40B4-BE49-F238E27FC236}">
                <a16:creationId xmlns:a16="http://schemas.microsoft.com/office/drawing/2014/main" id="{A0BBC1C6-FF92-0A8E-8323-1D72B81CFBCE}"/>
              </a:ext>
            </a:extLst>
          </p:cNvPr>
          <p:cNvSpPr/>
          <p:nvPr/>
        </p:nvSpPr>
        <p:spPr>
          <a:xfrm>
            <a:off x="10509504" y="3721608"/>
            <a:ext cx="435864" cy="371856"/>
          </a:xfrm>
          <a:prstGeom prst="rect">
            <a:avLst/>
          </a:prstGeom>
          <a:solidFill>
            <a:srgbClr val="FFFFFF"/>
          </a:solidFill>
        </p:spPr>
        <p:txBody>
          <a:bodyPr lIns="0" tIns="0" rIns="0" bIns="0">
            <a:noAutofit/>
          </a:bodyPr>
          <a:lstStyle/>
          <a:p>
            <a:pPr indent="0"/>
            <a:r>
              <a:rPr lang="en-US" sz="550" b="1">
                <a:latin typeface="Arial"/>
              </a:rPr>
              <a:t>DUSL.O-</a:t>
            </a:r>
            <a:r>
              <a:rPr lang="en-US" sz="600">
                <a:solidFill>
                  <a:srgbClr val="352A3A"/>
                </a:solidFill>
                <a:latin typeface="Arial"/>
              </a:rPr>
              <a:t>530,000 tonnes Ammonia</a:t>
            </a:r>
          </a:p>
        </p:txBody>
      </p:sp>
      <p:sp>
        <p:nvSpPr>
          <p:cNvPr id="95" name="矩形 94">
            <a:extLst>
              <a:ext uri="{FF2B5EF4-FFF2-40B4-BE49-F238E27FC236}">
                <a16:creationId xmlns:a16="http://schemas.microsoft.com/office/drawing/2014/main" id="{5ADCBCCB-EA92-E3A7-E8AC-AFFD22A6AD64}"/>
              </a:ext>
            </a:extLst>
          </p:cNvPr>
          <p:cNvSpPr/>
          <p:nvPr/>
        </p:nvSpPr>
        <p:spPr>
          <a:xfrm>
            <a:off x="10530840" y="4102608"/>
            <a:ext cx="441960" cy="185928"/>
          </a:xfrm>
          <a:prstGeom prst="rect">
            <a:avLst/>
          </a:prstGeom>
          <a:solidFill>
            <a:srgbClr val="FFFFFF"/>
          </a:solidFill>
        </p:spPr>
        <p:txBody>
          <a:bodyPr lIns="0" tIns="0" rIns="0" bIns="0">
            <a:noAutofit/>
          </a:bodyPr>
          <a:lstStyle/>
          <a:p>
            <a:pPr indent="0"/>
            <a:r>
              <a:rPr lang="en-US" sz="600">
                <a:solidFill>
                  <a:srgbClr val="F08D5B"/>
                </a:solidFill>
                <a:latin typeface="Arial"/>
              </a:rPr>
              <a:t>Stopped production</a:t>
            </a:r>
          </a:p>
        </p:txBody>
      </p:sp>
      <p:sp>
        <p:nvSpPr>
          <p:cNvPr id="96" name="矩形 95">
            <a:extLst>
              <a:ext uri="{FF2B5EF4-FFF2-40B4-BE49-F238E27FC236}">
                <a16:creationId xmlns:a16="http://schemas.microsoft.com/office/drawing/2014/main" id="{804D5541-2A7B-8FF1-4DB6-7ADAC976B0FB}"/>
              </a:ext>
            </a:extLst>
          </p:cNvPr>
          <p:cNvSpPr/>
          <p:nvPr/>
        </p:nvSpPr>
        <p:spPr>
          <a:xfrm>
            <a:off x="6004560" y="5382768"/>
            <a:ext cx="341376" cy="97536"/>
          </a:xfrm>
          <a:prstGeom prst="rect">
            <a:avLst/>
          </a:prstGeom>
          <a:solidFill>
            <a:srgbClr val="FFFFFF"/>
          </a:solidFill>
        </p:spPr>
        <p:txBody>
          <a:bodyPr wrap="none" lIns="0" tIns="0" rIns="0" bIns="0">
            <a:noAutofit/>
          </a:bodyPr>
          <a:lstStyle/>
          <a:p>
            <a:pPr indent="0"/>
            <a:r>
              <a:rPr lang="en-US" sz="550" b="1">
                <a:solidFill>
                  <a:srgbClr val="649DD7"/>
                </a:solidFill>
                <a:latin typeface="Arial"/>
              </a:rPr>
              <a:t>SPAIN</a:t>
            </a:r>
          </a:p>
        </p:txBody>
      </p:sp>
      <p:sp>
        <p:nvSpPr>
          <p:cNvPr id="97" name="矩形 96">
            <a:extLst>
              <a:ext uri="{FF2B5EF4-FFF2-40B4-BE49-F238E27FC236}">
                <a16:creationId xmlns:a16="http://schemas.microsoft.com/office/drawing/2014/main" id="{76944F8C-DE46-10D0-FB46-0D013E4F21E3}"/>
              </a:ext>
            </a:extLst>
          </p:cNvPr>
          <p:cNvSpPr/>
          <p:nvPr/>
        </p:nvSpPr>
        <p:spPr>
          <a:xfrm>
            <a:off x="5986272" y="5535168"/>
            <a:ext cx="1127760" cy="207264"/>
          </a:xfrm>
          <a:prstGeom prst="rect">
            <a:avLst/>
          </a:prstGeom>
          <a:solidFill>
            <a:srgbClr val="FFFFFF"/>
          </a:solidFill>
        </p:spPr>
        <p:txBody>
          <a:bodyPr lIns="0" tIns="0" rIns="0" bIns="0">
            <a:noAutofit/>
          </a:bodyPr>
          <a:lstStyle/>
          <a:p>
            <a:pPr indent="0">
              <a:lnSpc>
                <a:spcPct val="108000"/>
              </a:lnSpc>
            </a:pPr>
            <a:r>
              <a:rPr lang="en-US" sz="550" b="1" dirty="0" err="1">
                <a:solidFill>
                  <a:srgbClr val="000000"/>
                </a:solidFill>
                <a:latin typeface="Arial"/>
              </a:rPr>
              <a:t>Fertiberie</a:t>
            </a:r>
            <a:r>
              <a:rPr lang="en-US" sz="550" b="1" dirty="0">
                <a:solidFill>
                  <a:srgbClr val="000000"/>
                </a:solidFill>
                <a:latin typeface="Arial"/>
              </a:rPr>
              <a:t> - </a:t>
            </a:r>
            <a:r>
              <a:rPr lang="en-US" sz="600" dirty="0">
                <a:solidFill>
                  <a:srgbClr val="3F3C3E"/>
                </a:solidFill>
                <a:latin typeface="Arial"/>
              </a:rPr>
              <a:t>328,000 </a:t>
            </a:r>
            <a:r>
              <a:rPr lang="en-US" sz="600" dirty="0">
                <a:solidFill>
                  <a:srgbClr val="251E26"/>
                </a:solidFill>
                <a:latin typeface="Arial"/>
              </a:rPr>
              <a:t>tomes </a:t>
            </a:r>
            <a:r>
              <a:rPr lang="en-US" sz="600" dirty="0" err="1">
                <a:solidFill>
                  <a:srgbClr val="251E26"/>
                </a:solidFill>
                <a:latin typeface="Arial"/>
              </a:rPr>
              <a:t>Prilled</a:t>
            </a:r>
            <a:r>
              <a:rPr lang="en-US" sz="600" dirty="0">
                <a:solidFill>
                  <a:srgbClr val="251E26"/>
                </a:solidFill>
                <a:latin typeface="Arial"/>
              </a:rPr>
              <a:t> Urea</a:t>
            </a:r>
          </a:p>
        </p:txBody>
      </p:sp>
      <p:sp>
        <p:nvSpPr>
          <p:cNvPr id="98" name="矩形 97">
            <a:extLst>
              <a:ext uri="{FF2B5EF4-FFF2-40B4-BE49-F238E27FC236}">
                <a16:creationId xmlns:a16="http://schemas.microsoft.com/office/drawing/2014/main" id="{D6D8B406-5106-DD82-529C-BA9958527817}"/>
              </a:ext>
            </a:extLst>
          </p:cNvPr>
          <p:cNvSpPr/>
          <p:nvPr/>
        </p:nvSpPr>
        <p:spPr>
          <a:xfrm>
            <a:off x="6013704" y="5742432"/>
            <a:ext cx="1149096" cy="164592"/>
          </a:xfrm>
          <a:prstGeom prst="rect">
            <a:avLst/>
          </a:prstGeom>
          <a:solidFill>
            <a:srgbClr val="FFFFFF"/>
          </a:solidFill>
        </p:spPr>
        <p:txBody>
          <a:bodyPr lIns="0" tIns="0" rIns="0" bIns="0">
            <a:noAutofit/>
          </a:bodyPr>
          <a:lstStyle/>
          <a:p>
            <a:pPr indent="0"/>
            <a:r>
              <a:rPr lang="en-US" sz="600" dirty="0" err="1">
                <a:solidFill>
                  <a:srgbClr val="FD9470"/>
                </a:solidFill>
                <a:latin typeface="Arial"/>
              </a:rPr>
              <a:t>Huelv</a:t>
            </a:r>
            <a:r>
              <a:rPr lang="en-US" sz="600" dirty="0">
                <a:solidFill>
                  <a:srgbClr val="FD9470"/>
                </a:solidFill>
                <a:latin typeface="Arial"/>
              </a:rPr>
              <a:t> a site down since 1 July, </a:t>
            </a:r>
            <a:r>
              <a:rPr lang="en-US" sz="600" dirty="0" err="1">
                <a:solidFill>
                  <a:srgbClr val="FD9470"/>
                </a:solidFill>
                <a:latin typeface="Arial"/>
              </a:rPr>
              <a:t>Puertollollano</a:t>
            </a:r>
            <a:r>
              <a:rPr lang="en-US" sz="600" dirty="0">
                <a:solidFill>
                  <a:srgbClr val="FD9470"/>
                </a:solidFill>
                <a:latin typeface="Arial"/>
              </a:rPr>
              <a:t> site operational</a:t>
            </a:r>
          </a:p>
        </p:txBody>
      </p:sp>
      <p:sp>
        <p:nvSpPr>
          <p:cNvPr id="99" name="矩形 98">
            <a:extLst>
              <a:ext uri="{FF2B5EF4-FFF2-40B4-BE49-F238E27FC236}">
                <a16:creationId xmlns:a16="http://schemas.microsoft.com/office/drawing/2014/main" id="{77E624FC-3B48-6130-5561-575A229F100D}"/>
              </a:ext>
            </a:extLst>
          </p:cNvPr>
          <p:cNvSpPr/>
          <p:nvPr/>
        </p:nvSpPr>
        <p:spPr>
          <a:xfrm>
            <a:off x="5986272" y="5916168"/>
            <a:ext cx="1057656" cy="277368"/>
          </a:xfrm>
          <a:prstGeom prst="rect">
            <a:avLst/>
          </a:prstGeom>
          <a:solidFill>
            <a:srgbClr val="FFFFFF"/>
          </a:solidFill>
        </p:spPr>
        <p:txBody>
          <a:bodyPr lIns="0" tIns="0" rIns="0" bIns="0">
            <a:noAutofit/>
          </a:bodyPr>
          <a:lstStyle/>
          <a:p>
            <a:pPr indent="0">
              <a:lnSpc>
                <a:spcPct val="106000"/>
              </a:lnSpc>
            </a:pPr>
            <a:r>
              <a:rPr lang="en-US" sz="550" b="1" dirty="0">
                <a:solidFill>
                  <a:srgbClr val="000000"/>
                </a:solidFill>
                <a:latin typeface="Arial"/>
              </a:rPr>
              <a:t>Dow </a:t>
            </a:r>
            <a:r>
              <a:rPr lang="en-US" sz="600" dirty="0" err="1">
                <a:solidFill>
                  <a:srgbClr val="C00000"/>
                </a:solidFill>
                <a:latin typeface="Arial"/>
              </a:rPr>
              <a:t>Tarragpna</a:t>
            </a:r>
            <a:r>
              <a:rPr lang="en-US" sz="600" dirty="0">
                <a:solidFill>
                  <a:srgbClr val="000000"/>
                </a:solidFill>
                <a:latin typeface="Arial"/>
              </a:rPr>
              <a:t> — </a:t>
            </a:r>
            <a:r>
              <a:rPr lang="en-US" sz="600" dirty="0">
                <a:solidFill>
                  <a:srgbClr val="352A3A"/>
                </a:solidFill>
                <a:latin typeface="Arial"/>
              </a:rPr>
              <a:t>605,000 </a:t>
            </a:r>
            <a:r>
              <a:rPr lang="en-US" sz="600" dirty="0" err="1">
                <a:solidFill>
                  <a:srgbClr val="352A3A"/>
                </a:solidFill>
                <a:latin typeface="Arial"/>
              </a:rPr>
              <a:t>tonnes</a:t>
            </a:r>
            <a:r>
              <a:rPr lang="en-US" sz="600" dirty="0">
                <a:solidFill>
                  <a:srgbClr val="352A3A"/>
                </a:solidFill>
                <a:latin typeface="Arial"/>
              </a:rPr>
              <a:t> Polyethylene </a:t>
            </a:r>
            <a:r>
              <a:rPr lang="en-US" sz="600" dirty="0">
                <a:solidFill>
                  <a:srgbClr val="FD9470"/>
                </a:solidFill>
                <a:latin typeface="Arial"/>
              </a:rPr>
              <a:t>15% reduction</a:t>
            </a:r>
          </a:p>
        </p:txBody>
      </p:sp>
      <p:sp>
        <p:nvSpPr>
          <p:cNvPr id="100" name="矩形 99">
            <a:extLst>
              <a:ext uri="{FF2B5EF4-FFF2-40B4-BE49-F238E27FC236}">
                <a16:creationId xmlns:a16="http://schemas.microsoft.com/office/drawing/2014/main" id="{F13B70CB-1FAE-42AC-AE45-42698BABCBC8}"/>
              </a:ext>
            </a:extLst>
          </p:cNvPr>
          <p:cNvSpPr/>
          <p:nvPr/>
        </p:nvSpPr>
        <p:spPr>
          <a:xfrm>
            <a:off x="7434072" y="5361432"/>
            <a:ext cx="304800" cy="137160"/>
          </a:xfrm>
          <a:prstGeom prst="rect">
            <a:avLst/>
          </a:prstGeom>
          <a:solidFill>
            <a:srgbClr val="FFFFFF"/>
          </a:solidFill>
        </p:spPr>
        <p:txBody>
          <a:bodyPr wrap="none" lIns="0" tIns="0" rIns="0" bIns="0">
            <a:noAutofit/>
          </a:bodyPr>
          <a:lstStyle/>
          <a:p>
            <a:pPr indent="0" algn="ctr"/>
            <a:r>
              <a:rPr lang="en-US" sz="550" b="1">
                <a:solidFill>
                  <a:srgbClr val="649DD7"/>
                </a:solidFill>
                <a:latin typeface="Arial"/>
              </a:rPr>
              <a:t>ITALY</a:t>
            </a:r>
          </a:p>
        </p:txBody>
      </p:sp>
      <p:sp>
        <p:nvSpPr>
          <p:cNvPr id="101" name="矩形 100">
            <a:extLst>
              <a:ext uri="{FF2B5EF4-FFF2-40B4-BE49-F238E27FC236}">
                <a16:creationId xmlns:a16="http://schemas.microsoft.com/office/drawing/2014/main" id="{22B8FB06-9398-77C3-D003-CCBCB65C969C}"/>
              </a:ext>
            </a:extLst>
          </p:cNvPr>
          <p:cNvSpPr/>
          <p:nvPr/>
        </p:nvSpPr>
        <p:spPr>
          <a:xfrm>
            <a:off x="7424928" y="5529072"/>
            <a:ext cx="1203960" cy="201168"/>
          </a:xfrm>
          <a:prstGeom prst="rect">
            <a:avLst/>
          </a:prstGeom>
          <a:solidFill>
            <a:srgbClr val="FFFFFF"/>
          </a:solidFill>
        </p:spPr>
        <p:txBody>
          <a:bodyPr lIns="0" tIns="0" rIns="0" bIns="0">
            <a:noAutofit/>
          </a:bodyPr>
          <a:lstStyle/>
          <a:p>
            <a:pPr indent="0">
              <a:lnSpc>
                <a:spcPct val="108000"/>
              </a:lnSpc>
            </a:pPr>
            <a:r>
              <a:rPr lang="en-US" sz="550" b="1" dirty="0">
                <a:solidFill>
                  <a:srgbClr val="000000"/>
                </a:solidFill>
                <a:latin typeface="Arial"/>
              </a:rPr>
              <a:t>Yara </a:t>
            </a:r>
            <a:r>
              <a:rPr lang="en-US" sz="600" dirty="0">
                <a:solidFill>
                  <a:srgbClr val="000000"/>
                </a:solidFill>
                <a:latin typeface="Arial"/>
              </a:rPr>
              <a:t>Ferrara- </a:t>
            </a:r>
            <a:r>
              <a:rPr lang="en-US" sz="600" dirty="0">
                <a:solidFill>
                  <a:srgbClr val="3F3C3E"/>
                </a:solidFill>
                <a:latin typeface="Arial"/>
              </a:rPr>
              <a:t>600,000 </a:t>
            </a:r>
            <a:r>
              <a:rPr lang="en-US" sz="600" dirty="0" err="1">
                <a:solidFill>
                  <a:srgbClr val="3F3C3E"/>
                </a:solidFill>
                <a:latin typeface="Arial"/>
              </a:rPr>
              <a:t>tonnes</a:t>
            </a:r>
            <a:r>
              <a:rPr lang="en-US" sz="600" dirty="0">
                <a:solidFill>
                  <a:srgbClr val="3F3C3E"/>
                </a:solidFill>
                <a:latin typeface="Arial"/>
              </a:rPr>
              <a:t> each Ammonia &amp; Urea</a:t>
            </a:r>
          </a:p>
        </p:txBody>
      </p:sp>
      <p:sp>
        <p:nvSpPr>
          <p:cNvPr id="102" name="矩形 101">
            <a:extLst>
              <a:ext uri="{FF2B5EF4-FFF2-40B4-BE49-F238E27FC236}">
                <a16:creationId xmlns:a16="http://schemas.microsoft.com/office/drawing/2014/main" id="{22108A87-BD21-4E81-1AB7-866B1164B4F6}"/>
              </a:ext>
            </a:extLst>
          </p:cNvPr>
          <p:cNvSpPr/>
          <p:nvPr/>
        </p:nvSpPr>
        <p:spPr>
          <a:xfrm>
            <a:off x="7431024" y="5748528"/>
            <a:ext cx="1240536" cy="265176"/>
          </a:xfrm>
          <a:prstGeom prst="rect">
            <a:avLst/>
          </a:prstGeom>
          <a:solidFill>
            <a:srgbClr val="FFFFFF"/>
          </a:solidFill>
        </p:spPr>
        <p:txBody>
          <a:bodyPr lIns="0" tIns="0" rIns="0" bIns="0">
            <a:noAutofit/>
          </a:bodyPr>
          <a:lstStyle/>
          <a:p>
            <a:pPr indent="0"/>
            <a:r>
              <a:rPr lang="en-US" sz="600">
                <a:solidFill>
                  <a:srgbClr val="FD9470"/>
                </a:solidFill>
                <a:latin typeface="Arial"/>
              </a:rPr>
              <a:t>Down Since8 June ontechnical issue, total Ammonia European production curtailed to 35%</a:t>
            </a:r>
          </a:p>
        </p:txBody>
      </p:sp>
      <p:sp>
        <p:nvSpPr>
          <p:cNvPr id="103" name="矩形 102">
            <a:extLst>
              <a:ext uri="{FF2B5EF4-FFF2-40B4-BE49-F238E27FC236}">
                <a16:creationId xmlns:a16="http://schemas.microsoft.com/office/drawing/2014/main" id="{3980E297-9715-4549-DEAA-943EC1B56243}"/>
              </a:ext>
            </a:extLst>
          </p:cNvPr>
          <p:cNvSpPr/>
          <p:nvPr/>
        </p:nvSpPr>
        <p:spPr>
          <a:xfrm>
            <a:off x="7412736" y="6068568"/>
            <a:ext cx="1188720" cy="316992"/>
          </a:xfrm>
          <a:prstGeom prst="rect">
            <a:avLst/>
          </a:prstGeom>
          <a:solidFill>
            <a:srgbClr val="FFFFFF"/>
          </a:solidFill>
        </p:spPr>
        <p:txBody>
          <a:bodyPr lIns="0" tIns="0" rIns="0" bIns="0">
            <a:noAutofit/>
          </a:bodyPr>
          <a:lstStyle/>
          <a:p>
            <a:pPr indent="0"/>
            <a:r>
              <a:rPr lang="en-US" sz="550" b="1" dirty="0" err="1">
                <a:solidFill>
                  <a:srgbClr val="000000"/>
                </a:solidFill>
                <a:latin typeface="Arial"/>
              </a:rPr>
              <a:t>Trinseo</a:t>
            </a:r>
            <a:r>
              <a:rPr lang="en-US" sz="550" b="1" dirty="0">
                <a:solidFill>
                  <a:srgbClr val="000000"/>
                </a:solidFill>
                <a:latin typeface="Arial"/>
              </a:rPr>
              <a:t> Rho— </a:t>
            </a:r>
            <a:r>
              <a:rPr lang="en-US" sz="600" dirty="0">
                <a:solidFill>
                  <a:srgbClr val="251E26"/>
                </a:solidFill>
                <a:latin typeface="Arial"/>
              </a:rPr>
              <a:t>9</a:t>
            </a:r>
            <a:r>
              <a:rPr lang="en-US" sz="550" b="1" dirty="0">
                <a:solidFill>
                  <a:srgbClr val="595959"/>
                </a:solidFill>
                <a:latin typeface="Arial"/>
              </a:rPr>
              <a:t>0,000</a:t>
            </a:r>
            <a:r>
              <a:rPr lang="zh-CN" sz="550" b="1" dirty="0">
                <a:solidFill>
                  <a:srgbClr val="595959"/>
                </a:solidFill>
                <a:latin typeface="Arial"/>
                <a:ea typeface="Arial"/>
              </a:rPr>
              <a:t> to</a:t>
            </a:r>
            <a:r>
              <a:rPr lang="en-US" sz="600" dirty="0" err="1">
                <a:solidFill>
                  <a:srgbClr val="251E26"/>
                </a:solidFill>
                <a:latin typeface="Arial"/>
              </a:rPr>
              <a:t>nnes</a:t>
            </a:r>
            <a:r>
              <a:rPr lang="en-US" sz="600" dirty="0">
                <a:solidFill>
                  <a:srgbClr val="251E26"/>
                </a:solidFill>
                <a:latin typeface="Arial"/>
              </a:rPr>
              <a:t> MMA </a:t>
            </a:r>
            <a:r>
              <a:rPr lang="en-US" sz="600" dirty="0">
                <a:solidFill>
                  <a:srgbClr val="FD9470"/>
                </a:solidFill>
                <a:latin typeface="Arial"/>
              </a:rPr>
              <a:t>Run rates adjusted, approximately 75%</a:t>
            </a:r>
          </a:p>
        </p:txBody>
      </p:sp>
      <p:sp>
        <p:nvSpPr>
          <p:cNvPr id="104" name="矩形 103">
            <a:extLst>
              <a:ext uri="{FF2B5EF4-FFF2-40B4-BE49-F238E27FC236}">
                <a16:creationId xmlns:a16="http://schemas.microsoft.com/office/drawing/2014/main" id="{93FEA82D-7A5E-BD67-235E-E6DB75821550}"/>
              </a:ext>
            </a:extLst>
          </p:cNvPr>
          <p:cNvSpPr/>
          <p:nvPr/>
        </p:nvSpPr>
        <p:spPr>
          <a:xfrm>
            <a:off x="8964168" y="5382768"/>
            <a:ext cx="435864" cy="97536"/>
          </a:xfrm>
          <a:prstGeom prst="rect">
            <a:avLst/>
          </a:prstGeom>
          <a:solidFill>
            <a:srgbClr val="FFFFFF"/>
          </a:solidFill>
        </p:spPr>
        <p:txBody>
          <a:bodyPr wrap="none" lIns="0" tIns="0" rIns="0" bIns="0">
            <a:noAutofit/>
          </a:bodyPr>
          <a:lstStyle/>
          <a:p>
            <a:pPr indent="0"/>
            <a:r>
              <a:rPr lang="en-US" sz="550" b="1">
                <a:solidFill>
                  <a:srgbClr val="649DD7"/>
                </a:solidFill>
                <a:latin typeface="Arial"/>
              </a:rPr>
              <a:t>CROATIA</a:t>
            </a:r>
          </a:p>
        </p:txBody>
      </p:sp>
      <p:sp>
        <p:nvSpPr>
          <p:cNvPr id="105" name="矩形 104">
            <a:extLst>
              <a:ext uri="{FF2B5EF4-FFF2-40B4-BE49-F238E27FC236}">
                <a16:creationId xmlns:a16="http://schemas.microsoft.com/office/drawing/2014/main" id="{07AD0022-77EA-9EE7-9257-345AEB83505C}"/>
              </a:ext>
            </a:extLst>
          </p:cNvPr>
          <p:cNvSpPr/>
          <p:nvPr/>
        </p:nvSpPr>
        <p:spPr>
          <a:xfrm>
            <a:off x="8955024" y="5526024"/>
            <a:ext cx="576072" cy="277368"/>
          </a:xfrm>
          <a:prstGeom prst="rect">
            <a:avLst/>
          </a:prstGeom>
          <a:solidFill>
            <a:srgbClr val="FFFFFF"/>
          </a:solidFill>
        </p:spPr>
        <p:txBody>
          <a:bodyPr lIns="0" tIns="0" rIns="0" bIns="0">
            <a:noAutofit/>
          </a:bodyPr>
          <a:lstStyle/>
          <a:p>
            <a:pPr indent="0">
              <a:lnSpc>
                <a:spcPct val="109000"/>
              </a:lnSpc>
            </a:pPr>
            <a:r>
              <a:rPr lang="en-US" sz="550" b="1" dirty="0" err="1">
                <a:solidFill>
                  <a:srgbClr val="000000"/>
                </a:solidFill>
                <a:latin typeface="Arial"/>
              </a:rPr>
              <a:t>Petrolemija</a:t>
            </a:r>
            <a:r>
              <a:rPr lang="en-US" sz="550" b="1" dirty="0">
                <a:solidFill>
                  <a:srgbClr val="000000"/>
                </a:solidFill>
                <a:latin typeface="Arial"/>
              </a:rPr>
              <a:t>, 500,000</a:t>
            </a:r>
          </a:p>
          <a:p>
            <a:pPr indent="0">
              <a:lnSpc>
                <a:spcPct val="109000"/>
              </a:lnSpc>
            </a:pPr>
            <a:r>
              <a:rPr lang="en-US" sz="550" b="1" dirty="0">
                <a:solidFill>
                  <a:srgbClr val="000000"/>
                </a:solidFill>
                <a:latin typeface="Arial"/>
              </a:rPr>
              <a:t> </a:t>
            </a:r>
            <a:r>
              <a:rPr lang="en-US" sz="600" dirty="0" err="1">
                <a:solidFill>
                  <a:srgbClr val="000000"/>
                </a:solidFill>
                <a:latin typeface="Arial"/>
              </a:rPr>
              <a:t>tonnes</a:t>
            </a:r>
            <a:r>
              <a:rPr lang="en-US" sz="600" dirty="0">
                <a:solidFill>
                  <a:srgbClr val="000000"/>
                </a:solidFill>
                <a:latin typeface="Arial"/>
              </a:rPr>
              <a:t> </a:t>
            </a:r>
            <a:r>
              <a:rPr lang="en-US" sz="600" dirty="0" err="1">
                <a:solidFill>
                  <a:srgbClr val="000000"/>
                </a:solidFill>
                <a:latin typeface="Arial"/>
              </a:rPr>
              <a:t>Ure</a:t>
            </a:r>
            <a:r>
              <a:rPr lang="en-US" sz="600" dirty="0">
                <a:solidFill>
                  <a:srgbClr val="000000"/>
                </a:solidFill>
                <a:latin typeface="Arial"/>
              </a:rPr>
              <a:t> a</a:t>
            </a:r>
          </a:p>
        </p:txBody>
      </p:sp>
      <p:sp>
        <p:nvSpPr>
          <p:cNvPr id="106" name="矩形 105">
            <a:extLst>
              <a:ext uri="{FF2B5EF4-FFF2-40B4-BE49-F238E27FC236}">
                <a16:creationId xmlns:a16="http://schemas.microsoft.com/office/drawing/2014/main" id="{137C6D47-4907-DFC6-80A1-53297D6738EF}"/>
              </a:ext>
            </a:extLst>
          </p:cNvPr>
          <p:cNvSpPr/>
          <p:nvPr/>
        </p:nvSpPr>
        <p:spPr>
          <a:xfrm>
            <a:off x="8979408" y="5818632"/>
            <a:ext cx="566928" cy="164592"/>
          </a:xfrm>
          <a:prstGeom prst="rect">
            <a:avLst/>
          </a:prstGeom>
          <a:solidFill>
            <a:srgbClr val="FFFFFF"/>
          </a:solidFill>
        </p:spPr>
        <p:txBody>
          <a:bodyPr lIns="0" tIns="0" rIns="0" bIns="0">
            <a:noAutofit/>
          </a:bodyPr>
          <a:lstStyle/>
          <a:p>
            <a:pPr indent="0">
              <a:lnSpc>
                <a:spcPct val="94000"/>
              </a:lnSpc>
            </a:pPr>
            <a:r>
              <a:rPr lang="en-US" sz="600">
                <a:solidFill>
                  <a:srgbClr val="F08D5B"/>
                </a:solidFill>
                <a:latin typeface="Arial"/>
              </a:rPr>
              <a:t>Shutdown since </a:t>
            </a:r>
            <a:r>
              <a:rPr lang="en-US" sz="600">
                <a:solidFill>
                  <a:srgbClr val="EE8937"/>
                </a:solidFill>
                <a:latin typeface="Arial"/>
              </a:rPr>
              <a:t>5 </a:t>
            </a:r>
            <a:r>
              <a:rPr lang="en-US" sz="600">
                <a:solidFill>
                  <a:srgbClr val="F08D5B"/>
                </a:solidFill>
                <a:latin typeface="Arial"/>
              </a:rPr>
              <a:t>March</a:t>
            </a:r>
          </a:p>
        </p:txBody>
      </p:sp>
      <p:sp>
        <p:nvSpPr>
          <p:cNvPr id="107" name="矩形 106">
            <a:extLst>
              <a:ext uri="{FF2B5EF4-FFF2-40B4-BE49-F238E27FC236}">
                <a16:creationId xmlns:a16="http://schemas.microsoft.com/office/drawing/2014/main" id="{2F0D0BD5-2602-5C4C-0F53-46A5249756A4}"/>
              </a:ext>
            </a:extLst>
          </p:cNvPr>
          <p:cNvSpPr/>
          <p:nvPr/>
        </p:nvSpPr>
        <p:spPr>
          <a:xfrm>
            <a:off x="9857232" y="5367528"/>
            <a:ext cx="359664" cy="97536"/>
          </a:xfrm>
          <a:prstGeom prst="rect">
            <a:avLst/>
          </a:prstGeom>
          <a:solidFill>
            <a:srgbClr val="FFFFFF"/>
          </a:solidFill>
        </p:spPr>
        <p:txBody>
          <a:bodyPr wrap="none" lIns="0" tIns="0" rIns="0" bIns="0">
            <a:noAutofit/>
          </a:bodyPr>
          <a:lstStyle/>
          <a:p>
            <a:pPr indent="0" algn="just"/>
            <a:r>
              <a:rPr lang="en-US" sz="550" b="1">
                <a:solidFill>
                  <a:srgbClr val="649DD7"/>
                </a:solidFill>
                <a:latin typeface="Arial"/>
              </a:rPr>
              <a:t>SERBIA</a:t>
            </a:r>
          </a:p>
        </p:txBody>
      </p:sp>
      <p:sp>
        <p:nvSpPr>
          <p:cNvPr id="108" name="矩形 107">
            <a:extLst>
              <a:ext uri="{FF2B5EF4-FFF2-40B4-BE49-F238E27FC236}">
                <a16:creationId xmlns:a16="http://schemas.microsoft.com/office/drawing/2014/main" id="{33360673-3FEA-BC87-249D-B57EFBA3B7E2}"/>
              </a:ext>
            </a:extLst>
          </p:cNvPr>
          <p:cNvSpPr/>
          <p:nvPr/>
        </p:nvSpPr>
        <p:spPr>
          <a:xfrm>
            <a:off x="9845040" y="5513832"/>
            <a:ext cx="557784" cy="374904"/>
          </a:xfrm>
          <a:prstGeom prst="rect">
            <a:avLst/>
          </a:prstGeom>
          <a:solidFill>
            <a:srgbClr val="FFFFFF"/>
          </a:solidFill>
        </p:spPr>
        <p:txBody>
          <a:bodyPr lIns="0" tIns="0" rIns="0" bIns="0">
            <a:noAutofit/>
          </a:bodyPr>
          <a:lstStyle/>
          <a:p>
            <a:pPr indent="0">
              <a:lnSpc>
                <a:spcPct val="112000"/>
              </a:lnSpc>
            </a:pPr>
            <a:r>
              <a:rPr lang="en-US" sz="550" b="1" dirty="0" err="1">
                <a:solidFill>
                  <a:srgbClr val="000000"/>
                </a:solidFill>
                <a:latin typeface="Arial"/>
              </a:rPr>
              <a:t>MSKKkinda</a:t>
            </a:r>
            <a:endParaRPr lang="en-US" sz="550" b="1" dirty="0">
              <a:solidFill>
                <a:srgbClr val="000000"/>
              </a:solidFill>
              <a:latin typeface="Arial"/>
            </a:endParaRPr>
          </a:p>
          <a:p>
            <a:pPr indent="0">
              <a:lnSpc>
                <a:spcPct val="112000"/>
              </a:lnSpc>
            </a:pPr>
            <a:r>
              <a:rPr lang="en-US" sz="600" dirty="0">
                <a:solidFill>
                  <a:srgbClr val="000000"/>
                </a:solidFill>
                <a:latin typeface="Arial"/>
              </a:rPr>
              <a:t>200,000</a:t>
            </a:r>
          </a:p>
          <a:p>
            <a:pPr indent="0">
              <a:lnSpc>
                <a:spcPct val="112000"/>
              </a:lnSpc>
            </a:pPr>
            <a:r>
              <a:rPr lang="en-US" sz="600" dirty="0">
                <a:solidFill>
                  <a:srgbClr val="000000"/>
                </a:solidFill>
                <a:latin typeface="Arial"/>
              </a:rPr>
              <a:t> </a:t>
            </a:r>
            <a:r>
              <a:rPr lang="en-US" sz="600" dirty="0" err="1">
                <a:solidFill>
                  <a:srgbClr val="000000"/>
                </a:solidFill>
                <a:latin typeface="Arial"/>
              </a:rPr>
              <a:t>tonnes</a:t>
            </a:r>
            <a:r>
              <a:rPr lang="en-US" sz="600" dirty="0">
                <a:solidFill>
                  <a:srgbClr val="000000"/>
                </a:solidFill>
                <a:latin typeface="Arial"/>
              </a:rPr>
              <a:t> Methanol</a:t>
            </a:r>
          </a:p>
        </p:txBody>
      </p:sp>
      <p:sp>
        <p:nvSpPr>
          <p:cNvPr id="109" name="矩形 108">
            <a:extLst>
              <a:ext uri="{FF2B5EF4-FFF2-40B4-BE49-F238E27FC236}">
                <a16:creationId xmlns:a16="http://schemas.microsoft.com/office/drawing/2014/main" id="{4B27A09E-5B4D-ECED-3B17-FA2519915C54}"/>
              </a:ext>
            </a:extLst>
          </p:cNvPr>
          <p:cNvSpPr/>
          <p:nvPr/>
        </p:nvSpPr>
        <p:spPr>
          <a:xfrm>
            <a:off x="9872472" y="5907024"/>
            <a:ext cx="441960" cy="85344"/>
          </a:xfrm>
          <a:prstGeom prst="rect">
            <a:avLst/>
          </a:prstGeom>
          <a:solidFill>
            <a:srgbClr val="FFFFFF"/>
          </a:solidFill>
        </p:spPr>
        <p:txBody>
          <a:bodyPr wrap="none" lIns="0" tIns="0" rIns="0" bIns="0">
            <a:noAutofit/>
          </a:bodyPr>
          <a:lstStyle/>
          <a:p>
            <a:pPr indent="0" algn="r"/>
            <a:r>
              <a:rPr lang="en-US" sz="600">
                <a:solidFill>
                  <a:srgbClr val="F08D5B"/>
                </a:solidFill>
                <a:latin typeface="Arial"/>
              </a:rPr>
              <a:t>Shut</a:t>
            </a:r>
            <a:r>
              <a:rPr lang="zh-CN" sz="600">
                <a:solidFill>
                  <a:srgbClr val="F08D5B"/>
                </a:solidFill>
                <a:latin typeface="Arial"/>
                <a:ea typeface="Arial"/>
              </a:rPr>
              <a:t> </a:t>
            </a:r>
            <a:r>
              <a:rPr lang="en-US" sz="600">
                <a:solidFill>
                  <a:srgbClr val="F08D5B"/>
                </a:solidFill>
                <a:latin typeface="Arial"/>
              </a:rPr>
              <a:t>down</a:t>
            </a:r>
          </a:p>
        </p:txBody>
      </p:sp>
      <p:sp>
        <p:nvSpPr>
          <p:cNvPr id="110" name="矩形 109">
            <a:extLst>
              <a:ext uri="{FF2B5EF4-FFF2-40B4-BE49-F238E27FC236}">
                <a16:creationId xmlns:a16="http://schemas.microsoft.com/office/drawing/2014/main" id="{BDD7E8D8-B0F7-E6EF-40EF-7F7D4DBE6EAF}"/>
              </a:ext>
            </a:extLst>
          </p:cNvPr>
          <p:cNvSpPr/>
          <p:nvPr/>
        </p:nvSpPr>
        <p:spPr>
          <a:xfrm>
            <a:off x="9893808" y="6166104"/>
            <a:ext cx="393192" cy="109728"/>
          </a:xfrm>
          <a:prstGeom prst="rect">
            <a:avLst/>
          </a:prstGeom>
          <a:solidFill>
            <a:srgbClr val="FFFFFF"/>
          </a:solidFill>
        </p:spPr>
        <p:txBody>
          <a:bodyPr wrap="none" lIns="0" tIns="0" rIns="0" bIns="0">
            <a:noAutofit/>
          </a:bodyPr>
          <a:lstStyle/>
          <a:p>
            <a:pPr indent="0" algn="just"/>
            <a:r>
              <a:rPr lang="en-US" sz="550" b="1">
                <a:solidFill>
                  <a:srgbClr val="649DD7"/>
                </a:solidFill>
                <a:latin typeface="Arial"/>
              </a:rPr>
              <a:t>TURKEY</a:t>
            </a:r>
          </a:p>
        </p:txBody>
      </p:sp>
      <p:sp>
        <p:nvSpPr>
          <p:cNvPr id="111" name="矩形 110">
            <a:extLst>
              <a:ext uri="{FF2B5EF4-FFF2-40B4-BE49-F238E27FC236}">
                <a16:creationId xmlns:a16="http://schemas.microsoft.com/office/drawing/2014/main" id="{CAFB8D84-8AEB-F62B-67DD-6DC6E68ED062}"/>
              </a:ext>
            </a:extLst>
          </p:cNvPr>
          <p:cNvSpPr/>
          <p:nvPr/>
        </p:nvSpPr>
        <p:spPr>
          <a:xfrm>
            <a:off x="9906000" y="6324600"/>
            <a:ext cx="996696" cy="195072"/>
          </a:xfrm>
          <a:prstGeom prst="rect">
            <a:avLst/>
          </a:prstGeom>
          <a:solidFill>
            <a:srgbClr val="FFFFFF"/>
          </a:solidFill>
        </p:spPr>
        <p:txBody>
          <a:bodyPr lIns="0" tIns="0" rIns="0" bIns="0">
            <a:noAutofit/>
          </a:bodyPr>
          <a:lstStyle/>
          <a:p>
            <a:pPr indent="0"/>
            <a:r>
              <a:rPr lang="en-US" sz="550" b="1" dirty="0">
                <a:solidFill>
                  <a:srgbClr val="000000"/>
                </a:solidFill>
                <a:latin typeface="Arial"/>
              </a:rPr>
              <a:t>Pe </a:t>
            </a:r>
            <a:r>
              <a:rPr lang="en-US" sz="550" b="1" dirty="0" err="1">
                <a:solidFill>
                  <a:srgbClr val="000000"/>
                </a:solidFill>
                <a:latin typeface="Arial"/>
              </a:rPr>
              <a:t>tkim</a:t>
            </a:r>
            <a:r>
              <a:rPr lang="zh-CN" sz="550" b="1" dirty="0">
                <a:solidFill>
                  <a:srgbClr val="000000"/>
                </a:solidFill>
                <a:latin typeface="Arial"/>
                <a:ea typeface="Arial"/>
              </a:rPr>
              <a:t> </a:t>
            </a:r>
            <a:r>
              <a:rPr lang="en-US" sz="550" b="1" dirty="0">
                <a:solidFill>
                  <a:srgbClr val="000000"/>
                </a:solidFill>
                <a:latin typeface="Arial"/>
              </a:rPr>
              <a:t>A </a:t>
            </a:r>
            <a:r>
              <a:rPr lang="en-US" sz="550" b="1" dirty="0" err="1">
                <a:solidFill>
                  <a:srgbClr val="C00000"/>
                </a:solidFill>
                <a:latin typeface="Arial"/>
              </a:rPr>
              <a:t>liaga</a:t>
            </a:r>
            <a:r>
              <a:rPr lang="en-US" sz="550" b="1" dirty="0">
                <a:solidFill>
                  <a:srgbClr val="000000"/>
                </a:solidFill>
                <a:latin typeface="Arial"/>
              </a:rPr>
              <a:t> - </a:t>
            </a:r>
            <a:r>
              <a:rPr lang="en-US" sz="600" dirty="0">
                <a:solidFill>
                  <a:srgbClr val="000000"/>
                </a:solidFill>
                <a:latin typeface="Arial"/>
              </a:rPr>
              <a:t>110,000 </a:t>
            </a:r>
            <a:r>
              <a:rPr lang="en-US" sz="600" dirty="0" err="1">
                <a:solidFill>
                  <a:srgbClr val="000000"/>
                </a:solidFill>
                <a:latin typeface="Arial"/>
              </a:rPr>
              <a:t>tonnes</a:t>
            </a:r>
            <a:r>
              <a:rPr lang="en-US" sz="600" dirty="0">
                <a:solidFill>
                  <a:srgbClr val="000000"/>
                </a:solidFill>
                <a:latin typeface="Arial"/>
              </a:rPr>
              <a:t> ACN</a:t>
            </a:r>
          </a:p>
        </p:txBody>
      </p:sp>
      <p:sp>
        <p:nvSpPr>
          <p:cNvPr id="112" name="矩形 111">
            <a:extLst>
              <a:ext uri="{FF2B5EF4-FFF2-40B4-BE49-F238E27FC236}">
                <a16:creationId xmlns:a16="http://schemas.microsoft.com/office/drawing/2014/main" id="{6E107F12-2D99-F9F4-39A8-0518AAF5394E}"/>
              </a:ext>
            </a:extLst>
          </p:cNvPr>
          <p:cNvSpPr/>
          <p:nvPr/>
        </p:nvSpPr>
        <p:spPr>
          <a:xfrm>
            <a:off x="9869424" y="6531864"/>
            <a:ext cx="1048512" cy="91440"/>
          </a:xfrm>
          <a:prstGeom prst="rect">
            <a:avLst/>
          </a:prstGeom>
          <a:solidFill>
            <a:srgbClr val="FFFFFF"/>
          </a:solidFill>
        </p:spPr>
        <p:txBody>
          <a:bodyPr wrap="none" lIns="0" tIns="0" rIns="0" bIns="0">
            <a:noAutofit/>
          </a:bodyPr>
          <a:lstStyle/>
          <a:p>
            <a:pPr indent="0"/>
            <a:r>
              <a:rPr lang="en-US" sz="600">
                <a:solidFill>
                  <a:srgbClr val="F08D5B"/>
                </a:solidFill>
                <a:latin typeface="Arial"/>
              </a:rPr>
              <a:t>Reduced run rates</a:t>
            </a:r>
            <a:r>
              <a:rPr lang="zh-CN" sz="600">
                <a:solidFill>
                  <a:srgbClr val="F08D5B"/>
                </a:solidFill>
                <a:latin typeface="Arial"/>
                <a:ea typeface="Arial"/>
              </a:rPr>
              <a:t> </a:t>
            </a:r>
            <a:r>
              <a:rPr lang="en-US" sz="600">
                <a:solidFill>
                  <a:srgbClr val="F08D5B"/>
                </a:solidFill>
                <a:latin typeface="Arial"/>
              </a:rPr>
              <a:t>in April</a:t>
            </a:r>
          </a:p>
        </p:txBody>
      </p:sp>
    </p:spTree>
    <p:extLst>
      <p:ext uri="{BB962C8B-B14F-4D97-AF65-F5344CB8AC3E}">
        <p14:creationId xmlns:p14="http://schemas.microsoft.com/office/powerpoint/2010/main" val="76385683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27</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Even Germany – which faces some of the hardest energy challenges within the EU – is well on its way to replacing Russian gas, with Chancellor Olaf Scholz pledging zero Russian gas dependence by the end of 2023 in September 2022. Gas actually makes up a relatively insignificant and still-diminishing share of total electricity production sourcing in Germany, with renewables the largest share by far at over 40%+ - a trend which will only amplify in the years ahead. Furthermore, even when looking beyond electricity generation and towards Germany’s primary energy consumption, gas at 27% comes in well behind oil at 34%. This mix will continue to evolve in the years ahead as renewables scales up. And the impact is hardly evenly distributed across German society, since of that 27% gas usage, most comes from energy intensive industries in the Ruhr corridor which, as discussed previously, actually contribute minimal gross value added and employment to the overall European economy. While the challenges faced by the European economy from structurally higher energy prices are genuine and profound, it is important not to overstate the magnitude and impact of these challenges – which should be relatively minimal and contained through savvy government fiscal transfers to help consumers.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European Economic Impact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Sources of Electricity Production in Germany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(shown over time)</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Even Germany Well On Its Way To Replacing Russian Natural Gas</a:t>
            </a:r>
          </a:p>
        </p:txBody>
      </p:sp>
      <p:sp>
        <p:nvSpPr>
          <p:cNvPr id="11" name="Chart Title">
            <a:extLst>
              <a:ext uri="{FF2B5EF4-FFF2-40B4-BE49-F238E27FC236}">
                <a16:creationId xmlns:a16="http://schemas.microsoft.com/office/drawing/2014/main" id="{FAFB9D68-44F8-AB65-5729-02AC79581B80}"/>
              </a:ext>
            </a:extLst>
          </p:cNvPr>
          <p:cNvSpPr txBox="1"/>
          <p:nvPr/>
        </p:nvSpPr>
        <p:spPr>
          <a:xfrm>
            <a:off x="3836289" y="5463251"/>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German Primary Energy Consumption </a:t>
            </a:r>
          </a:p>
          <a:p>
            <a:pPr lvl="0"/>
            <a:r>
              <a:rPr lang="en-US" sz="900" dirty="0">
                <a:solidFill>
                  <a:srgbClr val="000000"/>
                </a:solidFill>
                <a:latin typeface="Georgia" panose="02040502050405020303" pitchFamily="18" charset="0"/>
                <a:ea typeface="Source Sans Pro SemiBold" panose="020B0603030403020204" pitchFamily="34" charset="0"/>
              </a:rPr>
              <a:t>(as of 2021)</a:t>
            </a:r>
            <a:endParaRPr lang="en-US" sz="900" dirty="0">
              <a:latin typeface="Georgia" panose="02040502050405020303" pitchFamily="18" charset="0"/>
              <a:ea typeface="Source Sans Pro SemiBold" panose="020B0603030403020204" pitchFamily="34" charset="0"/>
            </a:endParaRPr>
          </a:p>
        </p:txBody>
      </p:sp>
      <p:graphicFrame>
        <p:nvGraphicFramePr>
          <p:cNvPr id="12" name="Chart 11">
            <a:extLst>
              <a:ext uri="{FF2B5EF4-FFF2-40B4-BE49-F238E27FC236}">
                <a16:creationId xmlns:a16="http://schemas.microsoft.com/office/drawing/2014/main" id="{4A2FBA82-CB95-16B6-5CD3-D7E4B22BB97A}"/>
              </a:ext>
            </a:extLst>
          </p:cNvPr>
          <p:cNvGraphicFramePr>
            <a:graphicFrameLocks/>
          </p:cNvGraphicFramePr>
          <p:nvPr>
            <p:extLst>
              <p:ext uri="{D42A27DB-BD31-4B8C-83A1-F6EECF244321}">
                <p14:modId xmlns:p14="http://schemas.microsoft.com/office/powerpoint/2010/main" val="3096039367"/>
              </p:ext>
            </p:extLst>
          </p:nvPr>
        </p:nvGraphicFramePr>
        <p:xfrm>
          <a:off x="3770864" y="5809193"/>
          <a:ext cx="7926729" cy="915536"/>
        </p:xfrm>
        <a:graphic>
          <a:graphicData uri="http://schemas.openxmlformats.org/drawingml/2006/chart">
            <c:chart xmlns:c="http://schemas.openxmlformats.org/drawingml/2006/chart" xmlns:r="http://schemas.openxmlformats.org/officeDocument/2006/relationships" r:id="rId2"/>
          </a:graphicData>
        </a:graphic>
      </p:graphicFrame>
      <p:sp>
        <p:nvSpPr>
          <p:cNvPr id="13" name="Content Placeholder 3">
            <a:extLst>
              <a:ext uri="{FF2B5EF4-FFF2-40B4-BE49-F238E27FC236}">
                <a16:creationId xmlns:a16="http://schemas.microsoft.com/office/drawing/2014/main" id="{D675A7CA-D062-707D-E0D3-8ABC28AED640}"/>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pic>
        <p:nvPicPr>
          <p:cNvPr id="4" name="图片 3">
            <a:extLst>
              <a:ext uri="{FF2B5EF4-FFF2-40B4-BE49-F238E27FC236}">
                <a16:creationId xmlns:a16="http://schemas.microsoft.com/office/drawing/2014/main" id="{6D2D8E1F-8B84-6AF7-12F4-2A9CA5892998}"/>
              </a:ext>
            </a:extLst>
          </p:cNvPr>
          <p:cNvPicPr>
            <a:picLocks noChangeAspect="1"/>
          </p:cNvPicPr>
          <p:nvPr/>
        </p:nvPicPr>
        <p:blipFill>
          <a:blip r:embed="rId3"/>
          <a:stretch>
            <a:fillRect/>
          </a:stretch>
        </p:blipFill>
        <p:spPr>
          <a:xfrm>
            <a:off x="3675888" y="2389632"/>
            <a:ext cx="8479536" cy="3038856"/>
          </a:xfrm>
          <a:prstGeom prst="rect">
            <a:avLst/>
          </a:prstGeom>
        </p:spPr>
      </p:pic>
      <p:sp>
        <p:nvSpPr>
          <p:cNvPr id="7" name="矩形 6">
            <a:extLst>
              <a:ext uri="{FF2B5EF4-FFF2-40B4-BE49-F238E27FC236}">
                <a16:creationId xmlns:a16="http://schemas.microsoft.com/office/drawing/2014/main" id="{D2A41FBC-EF61-BCE6-CCB5-6D8339357C32}"/>
              </a:ext>
            </a:extLst>
          </p:cNvPr>
          <p:cNvSpPr/>
          <p:nvPr/>
        </p:nvSpPr>
        <p:spPr>
          <a:xfrm>
            <a:off x="10981944" y="2496312"/>
            <a:ext cx="390144" cy="143256"/>
          </a:xfrm>
          <a:prstGeom prst="rect">
            <a:avLst/>
          </a:prstGeom>
          <a:solidFill>
            <a:srgbClr val="FFFFFF"/>
          </a:solidFill>
        </p:spPr>
        <p:txBody>
          <a:bodyPr wrap="none" lIns="0" tIns="0" rIns="0" bIns="0">
            <a:noAutofit/>
          </a:bodyPr>
          <a:lstStyle/>
          <a:p>
            <a:pPr indent="0"/>
            <a:r>
              <a:rPr lang="en-US" sz="850" b="1" dirty="0">
                <a:solidFill>
                  <a:srgbClr val="595959"/>
                </a:solidFill>
                <a:latin typeface="Arial"/>
              </a:rPr>
              <a:t>Other</a:t>
            </a:r>
          </a:p>
        </p:txBody>
      </p:sp>
      <p:sp>
        <p:nvSpPr>
          <p:cNvPr id="8" name="矩形 7">
            <a:extLst>
              <a:ext uri="{FF2B5EF4-FFF2-40B4-BE49-F238E27FC236}">
                <a16:creationId xmlns:a16="http://schemas.microsoft.com/office/drawing/2014/main" id="{9A6B0AE7-2B18-E535-A2CB-6B10E97AC510}"/>
              </a:ext>
            </a:extLst>
          </p:cNvPr>
          <p:cNvSpPr/>
          <p:nvPr/>
        </p:nvSpPr>
        <p:spPr>
          <a:xfrm>
            <a:off x="10945368" y="2639568"/>
            <a:ext cx="615696" cy="167640"/>
          </a:xfrm>
          <a:prstGeom prst="rect">
            <a:avLst/>
          </a:prstGeom>
          <a:solidFill>
            <a:srgbClr val="FFFFFF"/>
          </a:solidFill>
        </p:spPr>
        <p:txBody>
          <a:bodyPr wrap="none" lIns="0" tIns="0" rIns="0" bIns="0">
            <a:noAutofit/>
          </a:bodyPr>
          <a:lstStyle/>
          <a:p>
            <a:pPr indent="0"/>
            <a:r>
              <a:rPr lang="en-US" sz="850" b="1" dirty="0">
                <a:solidFill>
                  <a:srgbClr val="595959"/>
                </a:solidFill>
                <a:latin typeface="Arial"/>
              </a:rPr>
              <a:t>Nuclear</a:t>
            </a:r>
          </a:p>
        </p:txBody>
      </p:sp>
      <p:sp>
        <p:nvSpPr>
          <p:cNvPr id="14" name="矩形 13">
            <a:extLst>
              <a:ext uri="{FF2B5EF4-FFF2-40B4-BE49-F238E27FC236}">
                <a16:creationId xmlns:a16="http://schemas.microsoft.com/office/drawing/2014/main" id="{5C909221-62CE-E52E-548B-FCF57DEE3230}"/>
              </a:ext>
            </a:extLst>
          </p:cNvPr>
          <p:cNvSpPr/>
          <p:nvPr/>
        </p:nvSpPr>
        <p:spPr>
          <a:xfrm>
            <a:off x="10954512" y="2868168"/>
            <a:ext cx="313944" cy="152400"/>
          </a:xfrm>
          <a:prstGeom prst="rect">
            <a:avLst/>
          </a:prstGeom>
          <a:solidFill>
            <a:srgbClr val="FFFFFF"/>
          </a:solidFill>
        </p:spPr>
        <p:txBody>
          <a:bodyPr wrap="none" lIns="0" tIns="0" rIns="0" bIns="0">
            <a:noAutofit/>
          </a:bodyPr>
          <a:lstStyle/>
          <a:p>
            <a:pPr indent="0"/>
            <a:r>
              <a:rPr lang="en-US" sz="850" b="1">
                <a:solidFill>
                  <a:srgbClr val="595959"/>
                </a:solidFill>
                <a:latin typeface="Arial"/>
              </a:rPr>
              <a:t>Gas</a:t>
            </a:r>
          </a:p>
        </p:txBody>
      </p:sp>
      <p:sp>
        <p:nvSpPr>
          <p:cNvPr id="15" name="矩形 14">
            <a:extLst>
              <a:ext uri="{FF2B5EF4-FFF2-40B4-BE49-F238E27FC236}">
                <a16:creationId xmlns:a16="http://schemas.microsoft.com/office/drawing/2014/main" id="{BFA35CA0-EDEF-D604-F749-352EDC9891DF}"/>
              </a:ext>
            </a:extLst>
          </p:cNvPr>
          <p:cNvSpPr/>
          <p:nvPr/>
        </p:nvSpPr>
        <p:spPr>
          <a:xfrm>
            <a:off x="10951464" y="3182112"/>
            <a:ext cx="728472" cy="179832"/>
          </a:xfrm>
          <a:prstGeom prst="rect">
            <a:avLst/>
          </a:prstGeom>
          <a:solidFill>
            <a:srgbClr val="FFFFFF"/>
          </a:solidFill>
        </p:spPr>
        <p:txBody>
          <a:bodyPr wrap="none" lIns="0" tIns="0" rIns="0" bIns="0">
            <a:noAutofit/>
          </a:bodyPr>
          <a:lstStyle/>
          <a:p>
            <a:pPr indent="0"/>
            <a:r>
              <a:rPr lang="en-US" sz="850" b="1" dirty="0">
                <a:solidFill>
                  <a:srgbClr val="595959"/>
                </a:solidFill>
                <a:latin typeface="Arial"/>
              </a:rPr>
              <a:t>Hard coal</a:t>
            </a:r>
          </a:p>
        </p:txBody>
      </p:sp>
      <p:sp>
        <p:nvSpPr>
          <p:cNvPr id="16" name="矩形 15">
            <a:extLst>
              <a:ext uri="{FF2B5EF4-FFF2-40B4-BE49-F238E27FC236}">
                <a16:creationId xmlns:a16="http://schemas.microsoft.com/office/drawing/2014/main" id="{0ECD83D4-D5D6-E6DF-988F-5473C23EB8CF}"/>
              </a:ext>
            </a:extLst>
          </p:cNvPr>
          <p:cNvSpPr/>
          <p:nvPr/>
        </p:nvSpPr>
        <p:spPr>
          <a:xfrm>
            <a:off x="10954512" y="3636264"/>
            <a:ext cx="493776" cy="173736"/>
          </a:xfrm>
          <a:prstGeom prst="rect">
            <a:avLst/>
          </a:prstGeom>
          <a:solidFill>
            <a:srgbClr val="FFFFFF"/>
          </a:solidFill>
        </p:spPr>
        <p:txBody>
          <a:bodyPr wrap="none" lIns="0" tIns="0" rIns="0" bIns="0">
            <a:noAutofit/>
          </a:bodyPr>
          <a:lstStyle/>
          <a:p>
            <a:pPr indent="0"/>
            <a:r>
              <a:rPr lang="en-US" sz="850" b="1">
                <a:solidFill>
                  <a:srgbClr val="595959"/>
                </a:solidFill>
                <a:latin typeface="Arial"/>
              </a:rPr>
              <a:t>Lignite</a:t>
            </a:r>
          </a:p>
        </p:txBody>
      </p:sp>
      <p:sp>
        <p:nvSpPr>
          <p:cNvPr id="17" name="矩形 16">
            <a:extLst>
              <a:ext uri="{FF2B5EF4-FFF2-40B4-BE49-F238E27FC236}">
                <a16:creationId xmlns:a16="http://schemas.microsoft.com/office/drawing/2014/main" id="{597FDF34-9638-7057-4FC6-2374B2A1F8B3}"/>
              </a:ext>
            </a:extLst>
          </p:cNvPr>
          <p:cNvSpPr/>
          <p:nvPr/>
        </p:nvSpPr>
        <p:spPr>
          <a:xfrm>
            <a:off x="10945368" y="4501896"/>
            <a:ext cx="893064" cy="185928"/>
          </a:xfrm>
          <a:prstGeom prst="rect">
            <a:avLst/>
          </a:prstGeom>
          <a:solidFill>
            <a:srgbClr val="FFFFFF"/>
          </a:solidFill>
        </p:spPr>
        <p:txBody>
          <a:bodyPr wrap="none" lIns="0" tIns="0" rIns="0" bIns="0">
            <a:noAutofit/>
          </a:bodyPr>
          <a:lstStyle/>
          <a:p>
            <a:pPr indent="0"/>
            <a:r>
              <a:rPr lang="en-US" sz="850" b="1" dirty="0">
                <a:solidFill>
                  <a:srgbClr val="595959"/>
                </a:solidFill>
                <a:latin typeface="Arial"/>
              </a:rPr>
              <a:t>Renewables</a:t>
            </a:r>
          </a:p>
        </p:txBody>
      </p:sp>
      <p:sp>
        <p:nvSpPr>
          <p:cNvPr id="18" name="矩形 17">
            <a:extLst>
              <a:ext uri="{FF2B5EF4-FFF2-40B4-BE49-F238E27FC236}">
                <a16:creationId xmlns:a16="http://schemas.microsoft.com/office/drawing/2014/main" id="{946A0458-D974-ED8B-C57E-9C0643C3C733}"/>
              </a:ext>
            </a:extLst>
          </p:cNvPr>
          <p:cNvSpPr/>
          <p:nvPr/>
        </p:nvSpPr>
        <p:spPr>
          <a:xfrm>
            <a:off x="4422648" y="6467856"/>
            <a:ext cx="252984" cy="161544"/>
          </a:xfrm>
          <a:prstGeom prst="rect">
            <a:avLst/>
          </a:prstGeom>
          <a:solidFill>
            <a:srgbClr val="FFFFFF"/>
          </a:solidFill>
        </p:spPr>
        <p:txBody>
          <a:bodyPr wrap="none" lIns="0" tIns="0" rIns="0" bIns="0">
            <a:noAutofit/>
          </a:bodyPr>
          <a:lstStyle/>
          <a:p>
            <a:pPr indent="0"/>
            <a:r>
              <a:rPr lang="en-US" sz="1100" b="1">
                <a:solidFill>
                  <a:srgbClr val="595959"/>
                </a:solidFill>
                <a:latin typeface="Calibri"/>
              </a:rPr>
              <a:t>Oil</a:t>
            </a:r>
          </a:p>
        </p:txBody>
      </p:sp>
      <p:sp>
        <p:nvSpPr>
          <p:cNvPr id="19" name="矩形 18">
            <a:extLst>
              <a:ext uri="{FF2B5EF4-FFF2-40B4-BE49-F238E27FC236}">
                <a16:creationId xmlns:a16="http://schemas.microsoft.com/office/drawing/2014/main" id="{D3C36AC6-8519-FE1C-A663-57617141FBBB}"/>
              </a:ext>
            </a:extLst>
          </p:cNvPr>
          <p:cNvSpPr/>
          <p:nvPr/>
        </p:nvSpPr>
        <p:spPr>
          <a:xfrm>
            <a:off x="5672328" y="6464808"/>
            <a:ext cx="298704" cy="192024"/>
          </a:xfrm>
          <a:prstGeom prst="rect">
            <a:avLst/>
          </a:prstGeom>
          <a:solidFill>
            <a:srgbClr val="FFFFFF"/>
          </a:solidFill>
        </p:spPr>
        <p:txBody>
          <a:bodyPr wrap="none" lIns="0" tIns="0" rIns="0" bIns="0">
            <a:noAutofit/>
          </a:bodyPr>
          <a:lstStyle/>
          <a:p>
            <a:pPr indent="0"/>
            <a:r>
              <a:rPr lang="en-US" sz="1100" b="1" dirty="0">
                <a:solidFill>
                  <a:srgbClr val="595959"/>
                </a:solidFill>
                <a:latin typeface="Calibri"/>
              </a:rPr>
              <a:t>Gas</a:t>
            </a:r>
          </a:p>
        </p:txBody>
      </p:sp>
      <p:sp>
        <p:nvSpPr>
          <p:cNvPr id="20" name="矩形 19">
            <a:extLst>
              <a:ext uri="{FF2B5EF4-FFF2-40B4-BE49-F238E27FC236}">
                <a16:creationId xmlns:a16="http://schemas.microsoft.com/office/drawing/2014/main" id="{D61F2052-8AD3-0AAC-EAE6-E0182C7F8D1E}"/>
              </a:ext>
            </a:extLst>
          </p:cNvPr>
          <p:cNvSpPr/>
          <p:nvPr/>
        </p:nvSpPr>
        <p:spPr>
          <a:xfrm>
            <a:off x="6928104" y="6477000"/>
            <a:ext cx="341376" cy="161544"/>
          </a:xfrm>
          <a:prstGeom prst="rect">
            <a:avLst/>
          </a:prstGeom>
          <a:solidFill>
            <a:srgbClr val="FFFFFF"/>
          </a:solidFill>
        </p:spPr>
        <p:txBody>
          <a:bodyPr wrap="none" lIns="0" tIns="0" rIns="0" bIns="0">
            <a:noAutofit/>
          </a:bodyPr>
          <a:lstStyle/>
          <a:p>
            <a:pPr indent="0"/>
            <a:r>
              <a:rPr lang="en-US" sz="1100" b="1">
                <a:solidFill>
                  <a:srgbClr val="595959"/>
                </a:solidFill>
                <a:latin typeface="Calibri"/>
              </a:rPr>
              <a:t>Coal</a:t>
            </a:r>
          </a:p>
        </p:txBody>
      </p:sp>
      <p:sp>
        <p:nvSpPr>
          <p:cNvPr id="21" name="矩形 20">
            <a:extLst>
              <a:ext uri="{FF2B5EF4-FFF2-40B4-BE49-F238E27FC236}">
                <a16:creationId xmlns:a16="http://schemas.microsoft.com/office/drawing/2014/main" id="{B2172CC0-E203-55F5-5E62-01152AA082D0}"/>
              </a:ext>
            </a:extLst>
          </p:cNvPr>
          <p:cNvSpPr/>
          <p:nvPr/>
        </p:nvSpPr>
        <p:spPr>
          <a:xfrm>
            <a:off x="7979664" y="6461760"/>
            <a:ext cx="792480" cy="185928"/>
          </a:xfrm>
          <a:prstGeom prst="rect">
            <a:avLst/>
          </a:prstGeom>
          <a:solidFill>
            <a:srgbClr val="FFFFFF"/>
          </a:solidFill>
        </p:spPr>
        <p:txBody>
          <a:bodyPr wrap="none" lIns="0" tIns="0" rIns="0" bIns="0">
            <a:noAutofit/>
          </a:bodyPr>
          <a:lstStyle/>
          <a:p>
            <a:pPr indent="0" algn="r"/>
            <a:r>
              <a:rPr lang="en-US" sz="1100" b="1">
                <a:solidFill>
                  <a:srgbClr val="595959"/>
                </a:solidFill>
                <a:latin typeface="Calibri"/>
              </a:rPr>
              <a:t>Renewables</a:t>
            </a:r>
          </a:p>
        </p:txBody>
      </p:sp>
      <p:sp>
        <p:nvSpPr>
          <p:cNvPr id="22" name="矩形 21">
            <a:extLst>
              <a:ext uri="{FF2B5EF4-FFF2-40B4-BE49-F238E27FC236}">
                <a16:creationId xmlns:a16="http://schemas.microsoft.com/office/drawing/2014/main" id="{6AED4C97-2880-F7BC-1741-123864C58248}"/>
              </a:ext>
            </a:extLst>
          </p:cNvPr>
          <p:cNvSpPr/>
          <p:nvPr/>
        </p:nvSpPr>
        <p:spPr>
          <a:xfrm>
            <a:off x="9381744" y="6461760"/>
            <a:ext cx="542544" cy="201168"/>
          </a:xfrm>
          <a:prstGeom prst="rect">
            <a:avLst/>
          </a:prstGeom>
          <a:solidFill>
            <a:srgbClr val="FFFFFF"/>
          </a:solidFill>
        </p:spPr>
        <p:txBody>
          <a:bodyPr wrap="none" lIns="0" tIns="0" rIns="0" bIns="0">
            <a:noAutofit/>
          </a:bodyPr>
          <a:lstStyle/>
          <a:p>
            <a:pPr indent="0" algn="r"/>
            <a:r>
              <a:rPr lang="en-US" sz="1100" b="1">
                <a:solidFill>
                  <a:srgbClr val="595959"/>
                </a:solidFill>
                <a:latin typeface="Calibri"/>
              </a:rPr>
              <a:t>Nuclear</a:t>
            </a:r>
          </a:p>
        </p:txBody>
      </p:sp>
      <p:sp>
        <p:nvSpPr>
          <p:cNvPr id="23" name="矩形 22">
            <a:extLst>
              <a:ext uri="{FF2B5EF4-FFF2-40B4-BE49-F238E27FC236}">
                <a16:creationId xmlns:a16="http://schemas.microsoft.com/office/drawing/2014/main" id="{D4364E6F-F73C-739A-BDD3-FD6CD9129852}"/>
              </a:ext>
            </a:extLst>
          </p:cNvPr>
          <p:cNvSpPr/>
          <p:nvPr/>
        </p:nvSpPr>
        <p:spPr>
          <a:xfrm>
            <a:off x="10707624" y="6461760"/>
            <a:ext cx="417576" cy="201168"/>
          </a:xfrm>
          <a:prstGeom prst="rect">
            <a:avLst/>
          </a:prstGeom>
          <a:solidFill>
            <a:srgbClr val="FFFFFF"/>
          </a:solidFill>
        </p:spPr>
        <p:txBody>
          <a:bodyPr wrap="none" lIns="0" tIns="0" rIns="0" bIns="0">
            <a:noAutofit/>
          </a:bodyPr>
          <a:lstStyle/>
          <a:p>
            <a:pPr indent="0" algn="r"/>
            <a:r>
              <a:rPr lang="en-US" sz="1100" b="1">
                <a:solidFill>
                  <a:srgbClr val="595959"/>
                </a:solidFill>
                <a:latin typeface="Calibri"/>
              </a:rPr>
              <a:t>Other</a:t>
            </a:r>
          </a:p>
        </p:txBody>
      </p:sp>
    </p:spTree>
    <p:extLst>
      <p:ext uri="{BB962C8B-B14F-4D97-AF65-F5344CB8AC3E}">
        <p14:creationId xmlns:p14="http://schemas.microsoft.com/office/powerpoint/2010/main" val="203618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rPr lang="en-US" dirty="0"/>
              <a:t>The European Natural Gas “Crisis” - Table of Contents  </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pPr/>
              <a:t>28</a:t>
            </a:fld>
            <a:endParaRPr lang="en-US" dirty="0"/>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582563887"/>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r>
                        <a:rPr lang="en-US" sz="1800" b="0" i="1" dirty="0">
                          <a:solidFill>
                            <a:srgbClr val="AFD5F1"/>
                          </a:solidFill>
                          <a:latin typeface="Avenir Next Heavy" panose="020B0903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Alternative Supplies of Global Natural Gas and LNG Can Replace Russian Gas </a:t>
                      </a:r>
                      <a:endParaRPr lang="en-US" sz="1800" b="0" i="0" dirty="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r>
                        <a:rPr lang="en-US" sz="1800" b="0" i="1">
                          <a:solidFill>
                            <a:srgbClr val="AFD5F1"/>
                          </a:solidFill>
                          <a:latin typeface="Avenir Next Heavy" panose="020B0903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Impact on the European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r>
                        <a:rPr lang="en-US" sz="1800" b="0" i="1" dirty="0">
                          <a:solidFill>
                            <a:srgbClr val="AFD5F1"/>
                          </a:solidFill>
                          <a:latin typeface="Avenir Next Heavy" panose="020B0903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mn-lt"/>
                        </a:rPr>
                        <a:t>Impact on the Russian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249173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51C236-DB35-368B-4C41-504A6A1D2FE7}"/>
              </a:ext>
            </a:extLst>
          </p:cNvPr>
          <p:cNvPicPr>
            <a:picLocks noChangeAspect="1"/>
          </p:cNvPicPr>
          <p:nvPr/>
        </p:nvPicPr>
        <p:blipFill>
          <a:blip r:embed="rId2"/>
          <a:stretch>
            <a:fillRect/>
          </a:stretch>
        </p:blipFill>
        <p:spPr>
          <a:xfrm>
            <a:off x="3486912" y="1810512"/>
            <a:ext cx="8638032" cy="4782312"/>
          </a:xfrm>
          <a:prstGeom prst="rect">
            <a:avLst/>
          </a:prstGeom>
          <a:noFill/>
        </p:spPr>
      </p:pic>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pPr/>
              <a:t>29</a:t>
            </a:fld>
            <a:endParaRPr lang="en-US" dirty="0"/>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r>
              <a:rPr lang="en-US" dirty="0">
                <a:effectLst/>
                <a:ea typeface="Calibri" panose="020F0502020204030204" pitchFamily="34" charset="0"/>
                <a:cs typeface="Times New Roman" panose="02020603050405020304" pitchFamily="18" charset="0"/>
              </a:rPr>
              <a:t>To mitigate lost European transports of gas, </a:t>
            </a:r>
            <a:r>
              <a:rPr lang="en-US" u="sng" dirty="0">
                <a:effectLst/>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in a speech in the days</a:t>
            </a:r>
            <a:r>
              <a:rPr lang="en-US" dirty="0">
                <a:effectLst/>
                <a:ea typeface="Calibri" panose="020F0502020204030204" pitchFamily="34" charset="0"/>
                <a:cs typeface="Times New Roman" panose="02020603050405020304" pitchFamily="18" charset="0"/>
              </a:rPr>
              <a:t> following the invasion, Putin doubled down on a much-ballyhooed “</a:t>
            </a:r>
            <a:r>
              <a:rPr lang="en-US" dirty="0" err="1">
                <a:effectLst/>
                <a:ea typeface="Calibri" panose="020F0502020204030204" pitchFamily="34" charset="0"/>
                <a:cs typeface="Times New Roman" panose="02020603050405020304" pitchFamily="18" charset="0"/>
              </a:rPr>
              <a:t>povorot</a:t>
            </a:r>
            <a:r>
              <a:rPr lang="en-US" dirty="0">
                <a:effectLst/>
                <a:ea typeface="Calibri" panose="020F0502020204030204" pitchFamily="34" charset="0"/>
                <a:cs typeface="Times New Roman" panose="02020603050405020304" pitchFamily="18" charset="0"/>
              </a:rPr>
              <a:t> </a:t>
            </a:r>
            <a:r>
              <a:rPr lang="en-US" dirty="0" err="1">
                <a:effectLst/>
                <a:ea typeface="Calibri" panose="020F0502020204030204" pitchFamily="34" charset="0"/>
                <a:cs typeface="Times New Roman" panose="02020603050405020304" pitchFamily="18" charset="0"/>
              </a:rPr>
              <a:t>na</a:t>
            </a:r>
            <a:r>
              <a:rPr lang="en-US" dirty="0">
                <a:effectLst/>
                <a:ea typeface="Calibri" panose="020F0502020204030204" pitchFamily="34" charset="0"/>
                <a:cs typeface="Times New Roman" panose="02020603050405020304" pitchFamily="18" charset="0"/>
              </a:rPr>
              <a:t> </a:t>
            </a:r>
            <a:r>
              <a:rPr lang="en-US" dirty="0" err="1">
                <a:effectLst/>
                <a:ea typeface="Calibri" panose="020F0502020204030204" pitchFamily="34" charset="0"/>
                <a:cs typeface="Times New Roman" panose="02020603050405020304" pitchFamily="18" charset="0"/>
              </a:rPr>
              <a:t>vostok</a:t>
            </a:r>
            <a:r>
              <a:rPr lang="en-US" dirty="0">
                <a:effectLst/>
                <a:ea typeface="Calibri" panose="020F0502020204030204" pitchFamily="34" charset="0"/>
                <a:cs typeface="Times New Roman" panose="02020603050405020304" pitchFamily="18" charset="0"/>
              </a:rPr>
              <a:t>”, or “pivot to the east”, declaring “[Russia] must diversify exports. Let us assume that energy supplies to the West will continue going down in the foreseeable future. Therefore, it is important to consolidate the trend of the past few years: to redirect our exports gradually to the rapidly growing markets of the South and the East.” The vast majority of Russia’s pipelines flow towards Europe; those pipelines, which originate in western Russia, are not connectable to a separate nascent network of pipelines which link the far East of Russian Siberia to Asia. This Asian pipeline network contains a fraction of the capacity of the European pipeline network; and even long-planned Asian pipeline projects currently under construction are still years away from becoming operational, much less hastily initiated new projects.</a:t>
            </a: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rPr lang="en-US" dirty="0"/>
              <a:t>Russian Economic Impact</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Gas Not Fungible; Russia’s Much-Hyped “Pivot to The East” Still Far Away From Happening </a:t>
            </a:r>
          </a:p>
        </p:txBody>
      </p:sp>
      <p:sp>
        <p:nvSpPr>
          <p:cNvPr id="8" name="Oval 7">
            <a:extLst>
              <a:ext uri="{FF2B5EF4-FFF2-40B4-BE49-F238E27FC236}">
                <a16:creationId xmlns:a16="http://schemas.microsoft.com/office/drawing/2014/main" id="{C1F0D98D-4F90-4462-9AAE-BF197B7B40B1}"/>
              </a:ext>
            </a:extLst>
          </p:cNvPr>
          <p:cNvSpPr/>
          <p:nvPr/>
        </p:nvSpPr>
        <p:spPr>
          <a:xfrm rot="18164744">
            <a:off x="8882704" y="4066709"/>
            <a:ext cx="816863" cy="1909977"/>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E37303"/>
              </a:solidFill>
            </a:endParaRPr>
          </a:p>
        </p:txBody>
      </p:sp>
      <p:sp>
        <p:nvSpPr>
          <p:cNvPr id="13" name="Oval 12">
            <a:extLst>
              <a:ext uri="{FF2B5EF4-FFF2-40B4-BE49-F238E27FC236}">
                <a16:creationId xmlns:a16="http://schemas.microsoft.com/office/drawing/2014/main" id="{C1F0D98D-4F90-4462-9AAE-BF197B7B40B1}"/>
              </a:ext>
            </a:extLst>
          </p:cNvPr>
          <p:cNvSpPr/>
          <p:nvPr/>
        </p:nvSpPr>
        <p:spPr>
          <a:xfrm rot="18164744">
            <a:off x="3730890" y="2894621"/>
            <a:ext cx="2329739" cy="2324912"/>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solidFill>
                <a:srgbClr val="E37303"/>
              </a:solidFill>
            </a:endParaRPr>
          </a:p>
        </p:txBody>
      </p:sp>
      <p:sp>
        <p:nvSpPr>
          <p:cNvPr id="12" name="Content Placeholder 7">
            <a:extLst>
              <a:ext uri="{FF2B5EF4-FFF2-40B4-BE49-F238E27FC236}">
                <a16:creationId xmlns:a16="http://schemas.microsoft.com/office/drawing/2014/main" id="{CB053082-45FA-5655-5A09-1A786E19888C}"/>
              </a:ext>
            </a:extLst>
          </p:cNvPr>
          <p:cNvSpPr txBox="1">
            <a:spLocks/>
          </p:cNvSpPr>
          <p:nvPr/>
        </p:nvSpPr>
        <p:spPr>
          <a:xfrm>
            <a:off x="3764853" y="6630830"/>
            <a:ext cx="7361360" cy="211716"/>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solidFill>
                  <a:schemeClr val="tx1"/>
                </a:solidFill>
              </a:rPr>
              <a:t>Source: Yale Chief Executive Leadership Institute</a:t>
            </a:r>
          </a:p>
        </p:txBody>
      </p:sp>
      <p:sp>
        <p:nvSpPr>
          <p:cNvPr id="4" name="矩形 3">
            <a:extLst>
              <a:ext uri="{FF2B5EF4-FFF2-40B4-BE49-F238E27FC236}">
                <a16:creationId xmlns:a16="http://schemas.microsoft.com/office/drawing/2014/main" id="{A106DCD3-CAE1-21C7-11EC-56FC5E30E269}"/>
              </a:ext>
            </a:extLst>
          </p:cNvPr>
          <p:cNvSpPr/>
          <p:nvPr/>
        </p:nvSpPr>
        <p:spPr>
          <a:xfrm>
            <a:off x="8421624" y="1999488"/>
            <a:ext cx="1091184" cy="173736"/>
          </a:xfrm>
          <a:prstGeom prst="rect">
            <a:avLst/>
          </a:prstGeom>
          <a:noFill/>
        </p:spPr>
        <p:txBody>
          <a:bodyPr wrap="none" lIns="0" tIns="0" rIns="0" bIns="0">
            <a:noAutofit/>
          </a:bodyPr>
          <a:lstStyle/>
          <a:p>
            <a:pPr indent="0" algn="ctr"/>
            <a:r>
              <a:rPr lang="en-US" sz="900">
                <a:solidFill>
                  <a:srgbClr val="352A3A"/>
                </a:solidFill>
                <a:latin typeface="Arial"/>
              </a:rPr>
              <a:t>Operating pipelines</a:t>
            </a:r>
          </a:p>
        </p:txBody>
      </p:sp>
      <p:sp>
        <p:nvSpPr>
          <p:cNvPr id="14" name="矩形 13">
            <a:extLst>
              <a:ext uri="{FF2B5EF4-FFF2-40B4-BE49-F238E27FC236}">
                <a16:creationId xmlns:a16="http://schemas.microsoft.com/office/drawing/2014/main" id="{209598D6-0BCC-60D8-1B38-8B83F823E282}"/>
              </a:ext>
            </a:extLst>
          </p:cNvPr>
          <p:cNvSpPr/>
          <p:nvPr/>
        </p:nvSpPr>
        <p:spPr>
          <a:xfrm>
            <a:off x="8269224" y="2200656"/>
            <a:ext cx="1542288" cy="161544"/>
          </a:xfrm>
          <a:prstGeom prst="rect">
            <a:avLst/>
          </a:prstGeom>
          <a:noFill/>
        </p:spPr>
        <p:txBody>
          <a:bodyPr wrap="none" lIns="0" tIns="0" rIns="0" bIns="0">
            <a:noAutofit/>
          </a:bodyPr>
          <a:lstStyle/>
          <a:p>
            <a:pPr indent="0" algn="r"/>
            <a:r>
              <a:rPr lang="en-US" sz="900" dirty="0">
                <a:solidFill>
                  <a:srgbClr val="352A3A"/>
                </a:solidFill>
                <a:latin typeface="Arial"/>
              </a:rPr>
              <a:t>Pipelines under construction</a:t>
            </a:r>
          </a:p>
        </p:txBody>
      </p:sp>
      <p:sp>
        <p:nvSpPr>
          <p:cNvPr id="15" name="矩形 14">
            <a:extLst>
              <a:ext uri="{FF2B5EF4-FFF2-40B4-BE49-F238E27FC236}">
                <a16:creationId xmlns:a16="http://schemas.microsoft.com/office/drawing/2014/main" id="{94870F8F-989A-B030-E32A-4F56B370B87A}"/>
              </a:ext>
            </a:extLst>
          </p:cNvPr>
          <p:cNvSpPr/>
          <p:nvPr/>
        </p:nvSpPr>
        <p:spPr>
          <a:xfrm>
            <a:off x="8415528" y="2429256"/>
            <a:ext cx="1191768" cy="170688"/>
          </a:xfrm>
          <a:prstGeom prst="rect">
            <a:avLst/>
          </a:prstGeom>
          <a:noFill/>
        </p:spPr>
        <p:txBody>
          <a:bodyPr wrap="none" lIns="0" tIns="0" rIns="0" bIns="0">
            <a:noAutofit/>
          </a:bodyPr>
          <a:lstStyle/>
          <a:p>
            <a:pPr indent="0" algn="r"/>
            <a:r>
              <a:rPr lang="en-US" sz="900">
                <a:solidFill>
                  <a:srgbClr val="352A3A"/>
                </a:solidFill>
                <a:latin typeface="Arial"/>
              </a:rPr>
              <a:t>Perspective pipelines</a:t>
            </a:r>
          </a:p>
        </p:txBody>
      </p:sp>
      <p:sp>
        <p:nvSpPr>
          <p:cNvPr id="16" name="矩形 15">
            <a:extLst>
              <a:ext uri="{FF2B5EF4-FFF2-40B4-BE49-F238E27FC236}">
                <a16:creationId xmlns:a16="http://schemas.microsoft.com/office/drawing/2014/main" id="{549D296B-06BF-99D5-396E-A8F29084538C}"/>
              </a:ext>
            </a:extLst>
          </p:cNvPr>
          <p:cNvSpPr/>
          <p:nvPr/>
        </p:nvSpPr>
        <p:spPr>
          <a:xfrm>
            <a:off x="6211824" y="2715768"/>
            <a:ext cx="1399032" cy="588264"/>
          </a:xfrm>
          <a:prstGeom prst="rect">
            <a:avLst/>
          </a:prstGeom>
          <a:noFill/>
        </p:spPr>
        <p:txBody>
          <a:bodyPr lIns="0" tIns="0" rIns="0" bIns="0">
            <a:noAutofit/>
          </a:bodyPr>
          <a:lstStyle/>
          <a:p>
            <a:pPr indent="0" algn="ctr">
              <a:lnSpc>
                <a:spcPct val="106000"/>
              </a:lnSpc>
            </a:pPr>
            <a:r>
              <a:rPr lang="en-US" sz="900" b="1" dirty="0">
                <a:latin typeface="Arial"/>
              </a:rPr>
              <a:t>Yamal cluster</a:t>
            </a:r>
          </a:p>
          <a:p>
            <a:pPr indent="0" algn="ctr">
              <a:lnSpc>
                <a:spcPct val="106000"/>
              </a:lnSpc>
            </a:pPr>
            <a:r>
              <a:rPr lang="en-US" sz="900" dirty="0">
                <a:solidFill>
                  <a:srgbClr val="352A3A"/>
                </a:solidFill>
                <a:latin typeface="Arial"/>
              </a:rPr>
              <a:t>Reserves and resources: 20.4 </a:t>
            </a:r>
            <a:r>
              <a:rPr lang="en-US" sz="900" dirty="0" err="1">
                <a:solidFill>
                  <a:srgbClr val="352A3A"/>
                </a:solidFill>
                <a:latin typeface="Arial"/>
              </a:rPr>
              <a:t>tcm</a:t>
            </a:r>
            <a:r>
              <a:rPr lang="en-US" sz="900" dirty="0">
                <a:solidFill>
                  <a:srgbClr val="352A3A"/>
                </a:solidFill>
                <a:latin typeface="Arial"/>
              </a:rPr>
              <a:t> Production 2020 100 </a:t>
            </a:r>
            <a:r>
              <a:rPr lang="en-US" sz="900" dirty="0" err="1">
                <a:solidFill>
                  <a:srgbClr val="352A3A"/>
                </a:solidFill>
                <a:latin typeface="Arial"/>
              </a:rPr>
              <a:t>bcm</a:t>
            </a:r>
            <a:endParaRPr lang="en-US" sz="900" dirty="0">
              <a:solidFill>
                <a:srgbClr val="352A3A"/>
              </a:solidFill>
              <a:latin typeface="Arial"/>
            </a:endParaRPr>
          </a:p>
        </p:txBody>
      </p:sp>
      <p:sp>
        <p:nvSpPr>
          <p:cNvPr id="17" name="矩形 16">
            <a:extLst>
              <a:ext uri="{FF2B5EF4-FFF2-40B4-BE49-F238E27FC236}">
                <a16:creationId xmlns:a16="http://schemas.microsoft.com/office/drawing/2014/main" id="{70BAE0F5-DB46-3EA4-ABEC-4861FC4C7710}"/>
              </a:ext>
            </a:extLst>
          </p:cNvPr>
          <p:cNvSpPr/>
          <p:nvPr/>
        </p:nvSpPr>
        <p:spPr>
          <a:xfrm>
            <a:off x="6010656" y="4498848"/>
            <a:ext cx="1094232" cy="301752"/>
          </a:xfrm>
          <a:prstGeom prst="rect">
            <a:avLst/>
          </a:prstGeom>
          <a:noFill/>
        </p:spPr>
        <p:txBody>
          <a:bodyPr lIns="0" tIns="0" rIns="0" bIns="0">
            <a:noAutofit/>
          </a:bodyPr>
          <a:lstStyle/>
          <a:p>
            <a:pPr indent="0"/>
            <a:r>
              <a:rPr lang="en-US" sz="900" b="1">
                <a:latin typeface="Arial"/>
              </a:rPr>
              <a:t>Power of Siberia-2</a:t>
            </a:r>
          </a:p>
          <a:p>
            <a:pPr indent="0" algn="ctr"/>
            <a:r>
              <a:rPr lang="en-US" sz="900">
                <a:solidFill>
                  <a:srgbClr val="3F3C3E"/>
                </a:solidFill>
                <a:latin typeface="Arial"/>
              </a:rPr>
              <a:t>50 bcm</a:t>
            </a:r>
          </a:p>
        </p:txBody>
      </p:sp>
      <p:sp>
        <p:nvSpPr>
          <p:cNvPr id="18" name="矩形 17">
            <a:extLst>
              <a:ext uri="{FF2B5EF4-FFF2-40B4-BE49-F238E27FC236}">
                <a16:creationId xmlns:a16="http://schemas.microsoft.com/office/drawing/2014/main" id="{93E9FCE4-7694-8EFE-3BE2-26C0C5E9A86C}"/>
              </a:ext>
            </a:extLst>
          </p:cNvPr>
          <p:cNvSpPr/>
          <p:nvPr/>
        </p:nvSpPr>
        <p:spPr>
          <a:xfrm>
            <a:off x="7723632" y="3916680"/>
            <a:ext cx="1057656" cy="569976"/>
          </a:xfrm>
          <a:prstGeom prst="rect">
            <a:avLst/>
          </a:prstGeom>
          <a:noFill/>
        </p:spPr>
        <p:txBody>
          <a:bodyPr lIns="0" tIns="0" rIns="0" bIns="0">
            <a:noAutofit/>
          </a:bodyPr>
          <a:lstStyle/>
          <a:p>
            <a:pPr indent="0" algn="ctr">
              <a:lnSpc>
                <a:spcPct val="106000"/>
              </a:lnSpc>
            </a:pPr>
            <a:r>
              <a:rPr lang="en-US" sz="900" b="1" dirty="0" err="1">
                <a:latin typeface="Arial"/>
              </a:rPr>
              <a:t>Chayanda</a:t>
            </a:r>
            <a:r>
              <a:rPr lang="en-US" sz="900" b="1" dirty="0">
                <a:latin typeface="Arial"/>
              </a:rPr>
              <a:t> </a:t>
            </a:r>
            <a:r>
              <a:rPr lang="en-US" sz="900" dirty="0">
                <a:solidFill>
                  <a:srgbClr val="352A3A"/>
                </a:solidFill>
                <a:latin typeface="Arial"/>
              </a:rPr>
              <a:t>Reserves: 1.2 </a:t>
            </a:r>
            <a:r>
              <a:rPr lang="en-US" sz="900" dirty="0" err="1">
                <a:solidFill>
                  <a:srgbClr val="352A3A"/>
                </a:solidFill>
                <a:latin typeface="Arial"/>
              </a:rPr>
              <a:t>tcm</a:t>
            </a:r>
            <a:r>
              <a:rPr lang="en-US" sz="900" dirty="0">
                <a:solidFill>
                  <a:srgbClr val="352A3A"/>
                </a:solidFill>
                <a:latin typeface="Arial"/>
              </a:rPr>
              <a:t> Plateau production: 25 </a:t>
            </a:r>
            <a:r>
              <a:rPr lang="en-US" sz="900" dirty="0" err="1">
                <a:solidFill>
                  <a:srgbClr val="352A3A"/>
                </a:solidFill>
                <a:latin typeface="Arial"/>
              </a:rPr>
              <a:t>bcm</a:t>
            </a:r>
            <a:r>
              <a:rPr lang="en-US" sz="900" dirty="0">
                <a:solidFill>
                  <a:srgbClr val="352A3A"/>
                </a:solidFill>
                <a:latin typeface="Arial"/>
              </a:rPr>
              <a:t> in 2025 </a:t>
            </a:r>
          </a:p>
        </p:txBody>
      </p:sp>
      <p:sp>
        <p:nvSpPr>
          <p:cNvPr id="21" name="矩形 20">
            <a:extLst>
              <a:ext uri="{FF2B5EF4-FFF2-40B4-BE49-F238E27FC236}">
                <a16:creationId xmlns:a16="http://schemas.microsoft.com/office/drawing/2014/main" id="{05B87429-2B84-A840-80F9-75B6CC6026EB}"/>
              </a:ext>
            </a:extLst>
          </p:cNvPr>
          <p:cNvSpPr/>
          <p:nvPr/>
        </p:nvSpPr>
        <p:spPr>
          <a:xfrm>
            <a:off x="9457944" y="4666488"/>
            <a:ext cx="923544" cy="429768"/>
          </a:xfrm>
          <a:prstGeom prst="rect">
            <a:avLst/>
          </a:prstGeom>
          <a:noFill/>
        </p:spPr>
        <p:txBody>
          <a:bodyPr lIns="0" tIns="0" rIns="0" bIns="0">
            <a:noAutofit/>
          </a:bodyPr>
          <a:lstStyle/>
          <a:p>
            <a:pPr marR="123004" indent="0" algn="r">
              <a:lnSpc>
                <a:spcPct val="107000"/>
              </a:lnSpc>
            </a:pPr>
            <a:r>
              <a:rPr lang="en-US" sz="900" b="1">
                <a:latin typeface="Arial"/>
              </a:rPr>
              <a:t>Amur GPP</a:t>
            </a:r>
          </a:p>
          <a:p>
            <a:pPr indent="0" algn="ctr">
              <a:lnSpc>
                <a:spcPct val="107000"/>
              </a:lnSpc>
            </a:pPr>
            <a:r>
              <a:rPr lang="en-US" sz="900">
                <a:solidFill>
                  <a:srgbClr val="352A3A"/>
                </a:solidFill>
                <a:latin typeface="Arial"/>
              </a:rPr>
              <a:t>Processing capacity </a:t>
            </a:r>
            <a:r>
              <a:rPr lang="en-US" sz="900">
                <a:solidFill>
                  <a:srgbClr val="595959"/>
                </a:solidFill>
                <a:latin typeface="Arial"/>
              </a:rPr>
              <a:t>- </a:t>
            </a:r>
            <a:r>
              <a:rPr lang="en-US" sz="900">
                <a:solidFill>
                  <a:srgbClr val="352A3A"/>
                </a:solidFill>
                <a:latin typeface="Arial"/>
              </a:rPr>
              <a:t>42 bcm</a:t>
            </a:r>
          </a:p>
        </p:txBody>
      </p:sp>
      <p:sp>
        <p:nvSpPr>
          <p:cNvPr id="22" name="矩形 21">
            <a:extLst>
              <a:ext uri="{FF2B5EF4-FFF2-40B4-BE49-F238E27FC236}">
                <a16:creationId xmlns:a16="http://schemas.microsoft.com/office/drawing/2014/main" id="{DA7B8047-715F-D04C-11A0-F36C562DE74A}"/>
              </a:ext>
            </a:extLst>
          </p:cNvPr>
          <p:cNvSpPr/>
          <p:nvPr/>
        </p:nvSpPr>
        <p:spPr>
          <a:xfrm>
            <a:off x="8482584" y="5239512"/>
            <a:ext cx="509016" cy="134112"/>
          </a:xfrm>
          <a:prstGeom prst="rect">
            <a:avLst/>
          </a:prstGeom>
          <a:noFill/>
        </p:spPr>
        <p:txBody>
          <a:bodyPr wrap="none" lIns="0" tIns="0" rIns="0" bIns="0">
            <a:noAutofit/>
          </a:bodyPr>
          <a:lstStyle/>
          <a:p>
            <a:pPr indent="0" algn="r"/>
            <a:r>
              <a:rPr lang="en-US" sz="900" b="1">
                <a:latin typeface="Arial"/>
              </a:rPr>
              <a:t>Kovykta</a:t>
            </a:r>
          </a:p>
        </p:txBody>
      </p:sp>
      <p:sp>
        <p:nvSpPr>
          <p:cNvPr id="23" name="矩形 22">
            <a:extLst>
              <a:ext uri="{FF2B5EF4-FFF2-40B4-BE49-F238E27FC236}">
                <a16:creationId xmlns:a16="http://schemas.microsoft.com/office/drawing/2014/main" id="{DADAC8F1-1331-31F4-2424-35EBA6770C18}"/>
              </a:ext>
            </a:extLst>
          </p:cNvPr>
          <p:cNvSpPr/>
          <p:nvPr/>
        </p:nvSpPr>
        <p:spPr>
          <a:xfrm>
            <a:off x="8238744" y="5382768"/>
            <a:ext cx="1048512" cy="445008"/>
          </a:xfrm>
          <a:prstGeom prst="rect">
            <a:avLst/>
          </a:prstGeom>
          <a:noFill/>
        </p:spPr>
        <p:txBody>
          <a:bodyPr lIns="0" tIns="0" rIns="0" bIns="0">
            <a:noAutofit/>
          </a:bodyPr>
          <a:lstStyle/>
          <a:p>
            <a:pPr indent="0" algn="ctr"/>
            <a:r>
              <a:rPr lang="en-US" sz="900">
                <a:solidFill>
                  <a:srgbClr val="352A3A"/>
                </a:solidFill>
                <a:latin typeface="Arial"/>
              </a:rPr>
              <a:t>Reserves: 1.8 </a:t>
            </a:r>
            <a:r>
              <a:rPr lang="en-US" sz="900">
                <a:solidFill>
                  <a:srgbClr val="6E4F31"/>
                </a:solidFill>
                <a:latin typeface="Arial"/>
              </a:rPr>
              <a:t>tcm</a:t>
            </a:r>
            <a:r>
              <a:rPr lang="zh-CN" sz="900">
                <a:solidFill>
                  <a:srgbClr val="6E4F31"/>
                </a:solidFill>
                <a:latin typeface="Arial"/>
                <a:ea typeface="Arial"/>
              </a:rPr>
              <a:t> </a:t>
            </a:r>
            <a:r>
              <a:rPr lang="en-US" sz="900">
                <a:solidFill>
                  <a:srgbClr val="352A3A"/>
                </a:solidFill>
                <a:latin typeface="Arial"/>
              </a:rPr>
              <a:t>Plateau production: 27 bcm in 2026</a:t>
            </a:r>
          </a:p>
        </p:txBody>
      </p:sp>
      <p:sp>
        <p:nvSpPr>
          <p:cNvPr id="24" name="矩形 23">
            <a:extLst>
              <a:ext uri="{FF2B5EF4-FFF2-40B4-BE49-F238E27FC236}">
                <a16:creationId xmlns:a16="http://schemas.microsoft.com/office/drawing/2014/main" id="{414E6AE3-1782-4B6C-AC2C-1B2C3B1E9C10}"/>
              </a:ext>
            </a:extLst>
          </p:cNvPr>
          <p:cNvSpPr/>
          <p:nvPr/>
        </p:nvSpPr>
        <p:spPr>
          <a:xfrm>
            <a:off x="10390632" y="5199888"/>
            <a:ext cx="658368" cy="188976"/>
          </a:xfrm>
          <a:prstGeom prst="rect">
            <a:avLst/>
          </a:prstGeom>
          <a:noFill/>
        </p:spPr>
        <p:txBody>
          <a:bodyPr wrap="none" lIns="0" tIns="0" rIns="0" bIns="0">
            <a:noAutofit/>
          </a:bodyPr>
          <a:lstStyle/>
          <a:p>
            <a:pPr indent="0"/>
            <a:r>
              <a:rPr lang="en-US" sz="900" i="1">
                <a:solidFill>
                  <a:srgbClr val="352A3A"/>
                </a:solidFill>
                <a:latin typeface="Arial"/>
              </a:rPr>
              <a:t>Khabarovsk</a:t>
            </a:r>
          </a:p>
        </p:txBody>
      </p:sp>
      <p:sp>
        <p:nvSpPr>
          <p:cNvPr id="25" name="矩形 24">
            <a:extLst>
              <a:ext uri="{FF2B5EF4-FFF2-40B4-BE49-F238E27FC236}">
                <a16:creationId xmlns:a16="http://schemas.microsoft.com/office/drawing/2014/main" id="{3C289EAA-1CBA-AB18-7EB5-CE188C1AE484}"/>
              </a:ext>
            </a:extLst>
          </p:cNvPr>
          <p:cNvSpPr/>
          <p:nvPr/>
        </p:nvSpPr>
        <p:spPr>
          <a:xfrm>
            <a:off x="6745224" y="5047488"/>
            <a:ext cx="704088" cy="152400"/>
          </a:xfrm>
          <a:prstGeom prst="rect">
            <a:avLst/>
          </a:prstGeom>
          <a:noFill/>
        </p:spPr>
        <p:txBody>
          <a:bodyPr wrap="none" lIns="0" tIns="0" rIns="0" bIns="0">
            <a:noAutofit/>
          </a:bodyPr>
          <a:lstStyle/>
          <a:p>
            <a:pPr indent="0"/>
            <a:r>
              <a:rPr lang="en-US" sz="900" i="1">
                <a:solidFill>
                  <a:srgbClr val="352A3A"/>
                </a:solidFill>
                <a:latin typeface="Arial"/>
              </a:rPr>
              <a:t>Krasnoyarsk</a:t>
            </a:r>
          </a:p>
        </p:txBody>
      </p:sp>
      <p:sp>
        <p:nvSpPr>
          <p:cNvPr id="26" name="矩形 25">
            <a:extLst>
              <a:ext uri="{FF2B5EF4-FFF2-40B4-BE49-F238E27FC236}">
                <a16:creationId xmlns:a16="http://schemas.microsoft.com/office/drawing/2014/main" id="{252A7774-C940-95DC-714B-E2385DF0FFDB}"/>
              </a:ext>
            </a:extLst>
          </p:cNvPr>
          <p:cNvSpPr/>
          <p:nvPr/>
        </p:nvSpPr>
        <p:spPr>
          <a:xfrm>
            <a:off x="7796784" y="6153912"/>
            <a:ext cx="643128" cy="198120"/>
          </a:xfrm>
          <a:prstGeom prst="rect">
            <a:avLst/>
          </a:prstGeom>
          <a:noFill/>
        </p:spPr>
        <p:txBody>
          <a:bodyPr wrap="none" lIns="0" tIns="0" rIns="0" bIns="0">
            <a:noAutofit/>
          </a:bodyPr>
          <a:lstStyle/>
          <a:p>
            <a:pPr indent="0" algn="r"/>
            <a:r>
              <a:rPr lang="en-US" sz="1100" b="1">
                <a:latin typeface="Calibri"/>
              </a:rPr>
              <a:t>Mongolia</a:t>
            </a:r>
          </a:p>
        </p:txBody>
      </p:sp>
      <p:sp>
        <p:nvSpPr>
          <p:cNvPr id="27" name="矩形 26">
            <a:extLst>
              <a:ext uri="{FF2B5EF4-FFF2-40B4-BE49-F238E27FC236}">
                <a16:creationId xmlns:a16="http://schemas.microsoft.com/office/drawing/2014/main" id="{CCB16474-04B8-A9BA-0022-9EAD08332108}"/>
              </a:ext>
            </a:extLst>
          </p:cNvPr>
          <p:cNvSpPr/>
          <p:nvPr/>
        </p:nvSpPr>
        <p:spPr>
          <a:xfrm>
            <a:off x="9555480" y="5925312"/>
            <a:ext cx="426720" cy="192024"/>
          </a:xfrm>
          <a:prstGeom prst="rect">
            <a:avLst/>
          </a:prstGeom>
          <a:noFill/>
        </p:spPr>
        <p:txBody>
          <a:bodyPr wrap="none" lIns="0" tIns="0" rIns="0" bIns="0">
            <a:noAutofit/>
          </a:bodyPr>
          <a:lstStyle/>
          <a:p>
            <a:pPr indent="0" algn="r"/>
            <a:r>
              <a:rPr lang="en-US" sz="1100" b="1">
                <a:latin typeface="Calibri"/>
              </a:rPr>
              <a:t>China</a:t>
            </a:r>
          </a:p>
        </p:txBody>
      </p:sp>
      <p:sp>
        <p:nvSpPr>
          <p:cNvPr id="28" name="矩形 27">
            <a:extLst>
              <a:ext uri="{FF2B5EF4-FFF2-40B4-BE49-F238E27FC236}">
                <a16:creationId xmlns:a16="http://schemas.microsoft.com/office/drawing/2014/main" id="{9E322883-C0DF-4F57-85ED-2AF9DB66E7E5}"/>
              </a:ext>
            </a:extLst>
          </p:cNvPr>
          <p:cNvSpPr/>
          <p:nvPr/>
        </p:nvSpPr>
        <p:spPr>
          <a:xfrm>
            <a:off x="10515600" y="5992368"/>
            <a:ext cx="658368" cy="170688"/>
          </a:xfrm>
          <a:prstGeom prst="rect">
            <a:avLst/>
          </a:prstGeom>
          <a:noFill/>
        </p:spPr>
        <p:txBody>
          <a:bodyPr wrap="none" lIns="0" tIns="0" rIns="0" bIns="0">
            <a:noAutofit/>
          </a:bodyPr>
          <a:lstStyle/>
          <a:p>
            <a:pPr indent="0" algn="just"/>
            <a:r>
              <a:rPr lang="en-US" sz="900" i="1">
                <a:solidFill>
                  <a:srgbClr val="3F3C3E"/>
                </a:solidFill>
                <a:latin typeface="Arial"/>
              </a:rPr>
              <a:t>Vladivostok</a:t>
            </a:r>
          </a:p>
        </p:txBody>
      </p:sp>
      <p:sp>
        <p:nvSpPr>
          <p:cNvPr id="10" name="Chart Title">
            <a:extLst>
              <a:ext uri="{FF2B5EF4-FFF2-40B4-BE49-F238E27FC236}">
                <a16:creationId xmlns:a16="http://schemas.microsoft.com/office/drawing/2014/main" id="{11E6959E-98C1-4317-8BA1-D3E95228EEC0}"/>
              </a:ext>
            </a:extLst>
          </p:cNvPr>
          <p:cNvSpPr txBox="1"/>
          <p:nvPr/>
        </p:nvSpPr>
        <p:spPr>
          <a:xfrm>
            <a:off x="8766331" y="3769990"/>
            <a:ext cx="3016237" cy="391619"/>
          </a:xfrm>
          <a:prstGeom prst="rect">
            <a:avLst/>
          </a:prstGeom>
          <a:solidFill>
            <a:schemeClr val="bg1">
              <a:alpha val="0"/>
            </a:schemeClr>
          </a:solidFill>
        </p:spPr>
        <p:txBody>
          <a:bodyPr wrap="square" lIns="0" tIns="0" rIns="0" bIns="0" rtlCol="0" anchor="t">
            <a:noAutofit/>
          </a:bodyPr>
          <a:lstStyle/>
          <a:p>
            <a:pPr lvl="0" algn="ctr"/>
            <a:r>
              <a:rPr lang="en-US" sz="1600" b="1" i="1" dirty="0">
                <a:solidFill>
                  <a:srgbClr val="E37303"/>
                </a:solidFill>
                <a:latin typeface="Georgia" panose="02040502050405020303" pitchFamily="18" charset="0"/>
                <a:ea typeface="Source Sans Pro SemiBold" panose="020B0603030403020204" pitchFamily="34" charset="0"/>
              </a:rPr>
              <a:t>fully financed by China ~$45 billion</a:t>
            </a:r>
          </a:p>
        </p:txBody>
      </p:sp>
      <p:sp>
        <p:nvSpPr>
          <p:cNvPr id="19" name="矩形 18">
            <a:extLst>
              <a:ext uri="{FF2B5EF4-FFF2-40B4-BE49-F238E27FC236}">
                <a16:creationId xmlns:a16="http://schemas.microsoft.com/office/drawing/2014/main" id="{72A90BA6-F67E-1AD2-0615-2A5EA43CBFC8}"/>
              </a:ext>
            </a:extLst>
          </p:cNvPr>
          <p:cNvSpPr/>
          <p:nvPr/>
        </p:nvSpPr>
        <p:spPr>
          <a:xfrm>
            <a:off x="8906256" y="4361688"/>
            <a:ext cx="981456" cy="277368"/>
          </a:xfrm>
          <a:prstGeom prst="rect">
            <a:avLst/>
          </a:prstGeom>
          <a:noFill/>
        </p:spPr>
        <p:txBody>
          <a:bodyPr lIns="0" tIns="0" rIns="0" bIns="0">
            <a:noAutofit/>
          </a:bodyPr>
          <a:lstStyle/>
          <a:p>
            <a:pPr indent="0">
              <a:lnSpc>
                <a:spcPct val="107000"/>
              </a:lnSpc>
            </a:pPr>
            <a:r>
              <a:rPr lang="en-US" sz="900" b="1">
                <a:latin typeface="Arial"/>
              </a:rPr>
              <a:t>Power of Siberia 38</a:t>
            </a:r>
            <a:r>
              <a:rPr lang="zh-CN" sz="900" b="1">
                <a:latin typeface="Arial"/>
                <a:ea typeface="Arial"/>
              </a:rPr>
              <a:t> bcm</a:t>
            </a:r>
          </a:p>
        </p:txBody>
      </p:sp>
      <p:sp>
        <p:nvSpPr>
          <p:cNvPr id="20" name="矩形 19">
            <a:extLst>
              <a:ext uri="{FF2B5EF4-FFF2-40B4-BE49-F238E27FC236}">
                <a16:creationId xmlns:a16="http://schemas.microsoft.com/office/drawing/2014/main" id="{58EC0B4F-7874-4F57-ACE2-44C08FFADAF7}"/>
              </a:ext>
            </a:extLst>
          </p:cNvPr>
          <p:cNvSpPr/>
          <p:nvPr/>
        </p:nvSpPr>
        <p:spPr>
          <a:xfrm>
            <a:off x="10497312" y="4504944"/>
            <a:ext cx="542544" cy="188976"/>
          </a:xfrm>
          <a:prstGeom prst="rect">
            <a:avLst/>
          </a:prstGeom>
          <a:noFill/>
        </p:spPr>
        <p:txBody>
          <a:bodyPr wrap="none" lIns="0" tIns="0" rIns="0" bIns="0">
            <a:noAutofit/>
          </a:bodyPr>
          <a:lstStyle/>
          <a:p>
            <a:pPr indent="0" algn="r"/>
            <a:r>
              <a:rPr lang="en-US" sz="900" i="1">
                <a:solidFill>
                  <a:srgbClr val="352A3A"/>
                </a:solidFill>
                <a:latin typeface="Arial"/>
              </a:rPr>
              <a:t>Sakhalin</a:t>
            </a:r>
          </a:p>
        </p:txBody>
      </p:sp>
      <p:sp>
        <p:nvSpPr>
          <p:cNvPr id="11" name="Chart Title">
            <a:extLst>
              <a:ext uri="{FF2B5EF4-FFF2-40B4-BE49-F238E27FC236}">
                <a16:creationId xmlns:a16="http://schemas.microsoft.com/office/drawing/2014/main" id="{11E6959E-98C1-4317-8BA1-D3E95228EEC0}"/>
              </a:ext>
            </a:extLst>
          </p:cNvPr>
          <p:cNvSpPr txBox="1"/>
          <p:nvPr/>
        </p:nvSpPr>
        <p:spPr>
          <a:xfrm>
            <a:off x="4328215" y="5273992"/>
            <a:ext cx="2646517" cy="391619"/>
          </a:xfrm>
          <a:prstGeom prst="rect">
            <a:avLst/>
          </a:prstGeom>
          <a:solidFill>
            <a:schemeClr val="bg1">
              <a:alpha val="0"/>
            </a:schemeClr>
          </a:solidFill>
        </p:spPr>
        <p:txBody>
          <a:bodyPr wrap="square" lIns="0" tIns="0" rIns="0" bIns="0" rtlCol="0" anchor="t">
            <a:noAutofit/>
          </a:bodyPr>
          <a:lstStyle/>
          <a:p>
            <a:pPr lvl="0" algn="ctr"/>
            <a:r>
              <a:rPr lang="en-US" sz="1600" b="1" i="1" dirty="0">
                <a:solidFill>
                  <a:srgbClr val="E37303"/>
                </a:solidFill>
                <a:latin typeface="Georgia" panose="02040502050405020303" pitchFamily="18" charset="0"/>
                <a:ea typeface="Source Sans Pro SemiBold" panose="020B0603030403020204" pitchFamily="34" charset="0"/>
              </a:rPr>
              <a:t>No connections to western pipeline grid </a:t>
            </a:r>
          </a:p>
        </p:txBody>
      </p:sp>
    </p:spTree>
    <p:extLst>
      <p:ext uri="{BB962C8B-B14F-4D97-AF65-F5344CB8AC3E}">
        <p14:creationId xmlns:p14="http://schemas.microsoft.com/office/powerpoint/2010/main" val="2749908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rPr lang="en-US" dirty="0"/>
              <a:t>The Natural Gas “Crisis” - Table of Contents  </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pPr/>
              <a:t>3</a:t>
            </a:fld>
            <a:endParaRPr lang="en-US" dirty="0"/>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330588105"/>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r>
                        <a:rPr lang="en-US" sz="1800" b="0" i="1" dirty="0">
                          <a:solidFill>
                            <a:srgbClr val="AFD5F1"/>
                          </a:solidFill>
                          <a:latin typeface="Avenir Next Heavy" panose="020B0903020202020204" pitchFamily="34" charset="0"/>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Alternative Supplies of Global Natural Gas and LNG to Replace Russian Gas </a:t>
                      </a:r>
                      <a:endParaRPr lang="en-US" sz="1800" b="0" i="0" dirty="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3692230223"/>
                  </a:ext>
                </a:extLst>
              </a:tr>
              <a:tr h="1128889">
                <a:tc>
                  <a:txBody>
                    <a:bodyPr/>
                    <a:lstStyle/>
                    <a:p>
                      <a:pPr algn="ctr"/>
                      <a:r>
                        <a:rPr lang="en-US" sz="1800" b="0" i="1">
                          <a:solidFill>
                            <a:srgbClr val="AFD5F1"/>
                          </a:solidFill>
                          <a:latin typeface="Avenir Next Heavy" panose="020B0903020202020204"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Impact on the European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r>
                        <a:rPr lang="en-US" sz="1800" b="0" i="1" dirty="0">
                          <a:solidFill>
                            <a:srgbClr val="AFD5F1"/>
                          </a:solidFill>
                          <a:latin typeface="Avenir Next Heavy" panose="020B0903020202020204" pitchFamily="34" charset="0"/>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800" b="1" i="0" baseline="0" dirty="0">
                          <a:solidFill>
                            <a:schemeClr val="tx1"/>
                          </a:solidFill>
                          <a:latin typeface="+mn-lt"/>
                        </a:rPr>
                        <a:t>Impact on the Russian Economy of Europe’s Split from Russian Natural Gas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1466201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hart Title">
            <a:extLst>
              <a:ext uri="{FF2B5EF4-FFF2-40B4-BE49-F238E27FC236}">
                <a16:creationId xmlns:a16="http://schemas.microsoft.com/office/drawing/2014/main" id="{11E6959E-98C1-4317-8BA1-D3E95228EEC0}"/>
              </a:ext>
            </a:extLst>
          </p:cNvPr>
          <p:cNvSpPr txBox="1"/>
          <p:nvPr/>
        </p:nvSpPr>
        <p:spPr>
          <a:xfrm>
            <a:off x="3836289" y="4303025"/>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Russia Will Likely Have to Pay for Pipelines Connecting to Asia By Itself </a:t>
            </a:r>
            <a:endParaRPr lang="en-US" sz="900" b="1" dirty="0">
              <a:solidFill>
                <a:srgbClr val="000000"/>
              </a:solidFill>
              <a:latin typeface="Georgia" panose="02040502050405020303" pitchFamily="18" charset="0"/>
              <a:ea typeface="Source Sans Pro SemiBold" panose="020B0603030403020204" pitchFamily="34" charset="0"/>
            </a:endParaRPr>
          </a:p>
        </p:txBody>
      </p:sp>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pPr/>
              <a:t>30</a:t>
            </a:fld>
            <a:endParaRPr lang="en-US" dirty="0"/>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r>
              <a:rPr lang="en-US" dirty="0">
                <a:ea typeface="Calibri" panose="020F0502020204030204" pitchFamily="34" charset="0"/>
                <a:cs typeface="Times New Roman" panose="02020603050405020304" pitchFamily="18" charset="0"/>
              </a:rPr>
              <a:t>T</a:t>
            </a:r>
            <a:r>
              <a:rPr lang="en-US" dirty="0">
                <a:effectLst/>
                <a:ea typeface="Calibri" panose="020F0502020204030204" pitchFamily="34" charset="0"/>
                <a:cs typeface="Times New Roman" panose="02020603050405020304" pitchFamily="18" charset="0"/>
              </a:rPr>
              <a:t>he 16.5 billion cubic meters of gas exported by Russia to China last year represented less than 10% of the 170 billion cubic meters of natural gas sent by Russia to the European market. Financing of these costly gas pipeline projects also now puts Russia at a significant disadvantage. The major operational pipeline linking Siberia to China, the $45 billion, thirteen-hundred mile “Power of Siberia” pipeline, was completely financed by China in 2014; now the onus is now on Russia to fund these new pipeline projects itself. In anticipation of “massive capital expenditures”, the Russian gas giant Gazprom has already taken the </a:t>
            </a:r>
            <a:r>
              <a:rPr lang="en-US" u="sng" dirty="0">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unprecedented step of suspending dividends, the first time in thirty years,</a:t>
            </a:r>
            <a:r>
              <a:rPr lang="en-US" dirty="0">
                <a:effectLst/>
                <a:ea typeface="Calibri" panose="020F0502020204030204" pitchFamily="34" charset="0"/>
                <a:cs typeface="Times New Roman" panose="02020603050405020304" pitchFamily="18" charset="0"/>
              </a:rPr>
              <a:t> and its stock is the single worst performing major stock on the Moscow Stock Exchange since the invasion. </a:t>
            </a: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rPr lang="en-US" dirty="0"/>
              <a:t>Russian Economic Impact </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Russia’s “Pivot to The East” Faces Daunting Financial, Logistical Hurdles </a:t>
            </a:r>
          </a:p>
        </p:txBody>
      </p:sp>
      <p:sp>
        <p:nvSpPr>
          <p:cNvPr id="11" name="Content Placeholder 7">
            <a:extLst>
              <a:ext uri="{FF2B5EF4-FFF2-40B4-BE49-F238E27FC236}">
                <a16:creationId xmlns:a16="http://schemas.microsoft.com/office/drawing/2014/main" id="{6CDE654A-8068-0796-AF59-E9E42ECC20DB}"/>
              </a:ext>
            </a:extLst>
          </p:cNvPr>
          <p:cNvSpPr>
            <a:spLocks noGrp="1"/>
          </p:cNvSpPr>
          <p:nvPr>
            <p:ph sz="quarter" idx="12"/>
          </p:nvPr>
        </p:nvSpPr>
        <p:spPr>
          <a:xfrm>
            <a:off x="266700" y="4916488"/>
            <a:ext cx="2806700" cy="1204912"/>
          </a:xfrm>
        </p:spPr>
        <p:txBody>
          <a:bodyPr/>
          <a:lstStyle/>
          <a:p>
            <a:r>
              <a:rPr lang="en-US" sz="900" dirty="0"/>
              <a:t>Source: Yale Chief Executive Leadership Institute </a:t>
            </a:r>
          </a:p>
        </p:txBody>
      </p:sp>
      <p:graphicFrame>
        <p:nvGraphicFramePr>
          <p:cNvPr id="15" name="Object 14">
            <a:extLst>
              <a:ext uri="{FF2B5EF4-FFF2-40B4-BE49-F238E27FC236}">
                <a16:creationId xmlns:a16="http://schemas.microsoft.com/office/drawing/2014/main" id="{58C487A6-8021-1D63-A433-E4360919025A}"/>
              </a:ext>
            </a:extLst>
          </p:cNvPr>
          <p:cNvGraphicFramePr>
            <a:graphicFrameLocks noChangeAspect="1"/>
          </p:cNvGraphicFramePr>
          <p:nvPr/>
        </p:nvGraphicFramePr>
        <p:xfrm>
          <a:off x="3998068" y="4795360"/>
          <a:ext cx="7087949" cy="1692751"/>
        </p:xfrm>
        <a:graphic>
          <a:graphicData uri="http://schemas.openxmlformats.org/presentationml/2006/ole">
            <mc:AlternateContent xmlns:mc="http://schemas.openxmlformats.org/markup-compatibility/2006">
              <mc:Choice xmlns:v="urn:schemas-microsoft-com:vml" Requires="v">
                <p:oleObj name="Bitmap Image" r:id="rId3" imgW="9479160" imgH="2263320" progId="PBrush">
                  <p:embed/>
                </p:oleObj>
              </mc:Choice>
              <mc:Fallback>
                <p:oleObj name="Bitmap Image" r:id="rId3" imgW="9479160" imgH="2263320" progId="PBrush">
                  <p:embed/>
                  <p:pic>
                    <p:nvPicPr>
                      <p:cNvPr id="15" name="Object 14">
                        <a:extLst>
                          <a:ext uri="{FF2B5EF4-FFF2-40B4-BE49-F238E27FC236}">
                            <a16:creationId xmlns:a16="http://schemas.microsoft.com/office/drawing/2014/main" id="{58C487A6-8021-1D63-A433-E4360919025A}"/>
                          </a:ext>
                        </a:extLst>
                      </p:cNvPr>
                      <p:cNvPicPr/>
                      <p:nvPr/>
                    </p:nvPicPr>
                    <p:blipFill>
                      <a:blip r:embed="rId4"/>
                      <a:stretch>
                        <a:fillRect/>
                      </a:stretch>
                    </p:blipFill>
                    <p:spPr>
                      <a:xfrm>
                        <a:off x="3998068" y="4795360"/>
                        <a:ext cx="7087949" cy="1692751"/>
                      </a:xfrm>
                      <a:prstGeom prst="rect">
                        <a:avLst/>
                      </a:prstGeom>
                    </p:spPr>
                  </p:pic>
                </p:oleObj>
              </mc:Fallback>
            </mc:AlternateContent>
          </a:graphicData>
        </a:graphic>
      </p:graphicFrame>
      <p:sp>
        <p:nvSpPr>
          <p:cNvPr id="17" name="Chart Title">
            <a:extLst>
              <a:ext uri="{FF2B5EF4-FFF2-40B4-BE49-F238E27FC236}">
                <a16:creationId xmlns:a16="http://schemas.microsoft.com/office/drawing/2014/main" id="{11E6959E-98C1-4317-8BA1-D3E95228EEC0}"/>
              </a:ext>
            </a:extLst>
          </p:cNvPr>
          <p:cNvSpPr txBox="1"/>
          <p:nvPr/>
        </p:nvSpPr>
        <p:spPr>
          <a:xfrm>
            <a:off x="3836289" y="2048256"/>
            <a:ext cx="3658319"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Total Russian Gas Sent to Europe vs. China in 2021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(units in </a:t>
            </a:r>
            <a:r>
              <a:rPr lang="en-US" sz="900" dirty="0" err="1">
                <a:solidFill>
                  <a:srgbClr val="000000"/>
                </a:solidFill>
                <a:latin typeface="Georgia" panose="02040502050405020303" pitchFamily="18" charset="0"/>
                <a:ea typeface="Source Sans Pro SemiBold" panose="020B0603030403020204" pitchFamily="34" charset="0"/>
              </a:rPr>
              <a:t>bcm</a:t>
            </a:r>
            <a:r>
              <a:rPr lang="en-US" sz="900" dirty="0">
                <a:solidFill>
                  <a:srgbClr val="000000"/>
                </a:solidFill>
                <a:latin typeface="Georgia" panose="02040502050405020303" pitchFamily="18" charset="0"/>
                <a:ea typeface="Source Sans Pro SemiBold" panose="020B0603030403020204" pitchFamily="34" charset="0"/>
              </a:rPr>
              <a:t>/billion cubic meters)</a:t>
            </a:r>
            <a:endParaRPr lang="en-US" sz="900" dirty="0">
              <a:latin typeface="Georgia" panose="02040502050405020303" pitchFamily="18" charset="0"/>
              <a:ea typeface="Source Sans Pro SemiBold" panose="020B0603030403020204" pitchFamily="34" charset="0"/>
            </a:endParaRPr>
          </a:p>
        </p:txBody>
      </p:sp>
      <p:graphicFrame>
        <p:nvGraphicFramePr>
          <p:cNvPr id="18" name="Chart 17"/>
          <p:cNvGraphicFramePr>
            <a:graphicFrameLocks/>
          </p:cNvGraphicFramePr>
          <p:nvPr>
            <p:extLst>
              <p:ext uri="{D42A27DB-BD31-4B8C-83A1-F6EECF244321}">
                <p14:modId xmlns:p14="http://schemas.microsoft.com/office/powerpoint/2010/main" val="145135215"/>
              </p:ext>
            </p:extLst>
          </p:nvPr>
        </p:nvGraphicFramePr>
        <p:xfrm>
          <a:off x="3840480" y="2627498"/>
          <a:ext cx="3833535" cy="14386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Object 13">
            <a:extLst>
              <a:ext uri="{FF2B5EF4-FFF2-40B4-BE49-F238E27FC236}">
                <a16:creationId xmlns:a16="http://schemas.microsoft.com/office/drawing/2014/main" id="{C0297A1F-D982-C908-EBB3-B9B97DBE094F}"/>
              </a:ext>
            </a:extLst>
          </p:cNvPr>
          <p:cNvGraphicFramePr>
            <a:graphicFrameLocks noChangeAspect="1"/>
          </p:cNvGraphicFramePr>
          <p:nvPr/>
        </p:nvGraphicFramePr>
        <p:xfrm>
          <a:off x="8432909" y="5936456"/>
          <a:ext cx="492125" cy="369887"/>
        </p:xfrm>
        <a:graphic>
          <a:graphicData uri="http://schemas.openxmlformats.org/presentationml/2006/ole">
            <mc:AlternateContent xmlns:mc="http://schemas.openxmlformats.org/markup-compatibility/2006">
              <mc:Choice xmlns:v="urn:schemas-microsoft-com:vml" Requires="v">
                <p:oleObj name="Bitmap Image" r:id="rId6" imgW="491400" imgH="369720" progId="PBrush">
                  <p:embed/>
                </p:oleObj>
              </mc:Choice>
              <mc:Fallback>
                <p:oleObj name="Bitmap Image" r:id="rId6" imgW="491400" imgH="369720" progId="PBrush">
                  <p:embed/>
                  <p:pic>
                    <p:nvPicPr>
                      <p:cNvPr id="14" name="Object 13">
                        <a:extLst>
                          <a:ext uri="{FF2B5EF4-FFF2-40B4-BE49-F238E27FC236}">
                            <a16:creationId xmlns:a16="http://schemas.microsoft.com/office/drawing/2014/main" id="{C0297A1F-D982-C908-EBB3-B9B97DBE094F}"/>
                          </a:ext>
                        </a:extLst>
                      </p:cNvPr>
                      <p:cNvPicPr/>
                      <p:nvPr/>
                    </p:nvPicPr>
                    <p:blipFill>
                      <a:blip r:embed="rId7"/>
                      <a:stretch>
                        <a:fillRect/>
                      </a:stretch>
                    </p:blipFill>
                    <p:spPr>
                      <a:xfrm>
                        <a:off x="8432909" y="5936456"/>
                        <a:ext cx="492125" cy="369887"/>
                      </a:xfrm>
                      <a:prstGeom prst="rect">
                        <a:avLst/>
                      </a:prstGeom>
                    </p:spPr>
                  </p:pic>
                </p:oleObj>
              </mc:Fallback>
            </mc:AlternateContent>
          </a:graphicData>
        </a:graphic>
      </p:graphicFrame>
      <p:cxnSp>
        <p:nvCxnSpPr>
          <p:cNvPr id="20" name="Straight Connector 19">
            <a:extLst>
              <a:ext uri="{FF2B5EF4-FFF2-40B4-BE49-F238E27FC236}">
                <a16:creationId xmlns:a16="http://schemas.microsoft.com/office/drawing/2014/main" id="{1D98152F-0D56-4AD9-8B29-0B643A9751C8}"/>
              </a:ext>
            </a:extLst>
          </p:cNvPr>
          <p:cNvCxnSpPr>
            <a:cxnSpLocks/>
          </p:cNvCxnSpPr>
          <p:nvPr/>
        </p:nvCxnSpPr>
        <p:spPr>
          <a:xfrm flipH="1">
            <a:off x="3558378" y="4107173"/>
            <a:ext cx="8387188" cy="3723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4B8425-C3A7-1327-18D2-5D16BE4C0D25}"/>
              </a:ext>
            </a:extLst>
          </p:cNvPr>
          <p:cNvCxnSpPr>
            <a:cxnSpLocks/>
          </p:cNvCxnSpPr>
          <p:nvPr/>
        </p:nvCxnSpPr>
        <p:spPr>
          <a:xfrm>
            <a:off x="7980333" y="1764008"/>
            <a:ext cx="0" cy="2380399"/>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Chart Title">
            <a:extLst>
              <a:ext uri="{FF2B5EF4-FFF2-40B4-BE49-F238E27FC236}">
                <a16:creationId xmlns:a16="http://schemas.microsoft.com/office/drawing/2014/main" id="{BAB8889B-073D-FD2B-9ECB-AE33E6076F1D}"/>
              </a:ext>
            </a:extLst>
          </p:cNvPr>
          <p:cNvSpPr txBox="1"/>
          <p:nvPr/>
        </p:nvSpPr>
        <p:spPr>
          <a:xfrm>
            <a:off x="8178724" y="2053657"/>
            <a:ext cx="3658319" cy="573841"/>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Annualized Russian Government Revenue Lost from Loss of European Market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(Yale CELI estimates based on historical Gazprom data)</a:t>
            </a:r>
            <a:endParaRPr lang="en-US" sz="900" dirty="0">
              <a:latin typeface="Georgia" panose="02040502050405020303" pitchFamily="18" charset="0"/>
              <a:ea typeface="Source Sans Pro SemiBold" panose="020B0603030403020204" pitchFamily="34" charset="0"/>
            </a:endParaRPr>
          </a:p>
        </p:txBody>
      </p:sp>
      <p:sp>
        <p:nvSpPr>
          <p:cNvPr id="21" name="TextBox 1">
            <a:extLst>
              <a:ext uri="{FF2B5EF4-FFF2-40B4-BE49-F238E27FC236}">
                <a16:creationId xmlns:a16="http://schemas.microsoft.com/office/drawing/2014/main" id="{353A52FC-4F3F-D2E0-5F6B-3364F6F5EFE0}"/>
              </a:ext>
            </a:extLst>
          </p:cNvPr>
          <p:cNvSpPr txBox="1"/>
          <p:nvPr/>
        </p:nvSpPr>
        <p:spPr>
          <a:xfrm>
            <a:off x="8159740" y="2879216"/>
            <a:ext cx="3896204" cy="707886"/>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4000" b="1" dirty="0">
                <a:solidFill>
                  <a:srgbClr val="EEB500"/>
                </a:solidFill>
                <a:latin typeface="Georgia" panose="02040502050405020303" pitchFamily="18" charset="0"/>
              </a:rPr>
              <a:t>$100+ billion  </a:t>
            </a:r>
          </a:p>
        </p:txBody>
      </p:sp>
      <p:sp>
        <p:nvSpPr>
          <p:cNvPr id="2" name="矩形 1">
            <a:extLst>
              <a:ext uri="{FF2B5EF4-FFF2-40B4-BE49-F238E27FC236}">
                <a16:creationId xmlns:a16="http://schemas.microsoft.com/office/drawing/2014/main" id="{2C85211F-4509-4A05-C487-A285C70A1954}"/>
              </a:ext>
            </a:extLst>
          </p:cNvPr>
          <p:cNvSpPr/>
          <p:nvPr/>
        </p:nvSpPr>
        <p:spPr>
          <a:xfrm>
            <a:off x="3811095" y="2962656"/>
            <a:ext cx="1791985" cy="210312"/>
          </a:xfrm>
          <a:prstGeom prst="rect">
            <a:avLst/>
          </a:prstGeom>
          <a:solidFill>
            <a:srgbClr val="FFFFFF"/>
          </a:solidFill>
        </p:spPr>
        <p:txBody>
          <a:bodyPr wrap="none" lIns="0" tIns="0" rIns="0" bIns="0">
            <a:noAutofit/>
          </a:bodyPr>
          <a:lstStyle/>
          <a:p>
            <a:pPr indent="0"/>
            <a:r>
              <a:rPr lang="en-US" sz="1050" b="1" dirty="0">
                <a:solidFill>
                  <a:srgbClr val="595959"/>
                </a:solidFill>
                <a:latin typeface="Arial" panose="020B0604020202020204" pitchFamily="34" charset="0"/>
                <a:cs typeface="Arial" panose="020B0604020202020204" pitchFamily="34" charset="0"/>
              </a:rPr>
              <a:t>Russian Gas Sent to Europe</a:t>
            </a:r>
          </a:p>
        </p:txBody>
      </p:sp>
      <p:sp>
        <p:nvSpPr>
          <p:cNvPr id="3" name="矩形 2">
            <a:extLst>
              <a:ext uri="{FF2B5EF4-FFF2-40B4-BE49-F238E27FC236}">
                <a16:creationId xmlns:a16="http://schemas.microsoft.com/office/drawing/2014/main" id="{B5CBCABB-192E-5F08-4899-3D10C69887C0}"/>
              </a:ext>
            </a:extLst>
          </p:cNvPr>
          <p:cNvSpPr/>
          <p:nvPr/>
        </p:nvSpPr>
        <p:spPr>
          <a:xfrm>
            <a:off x="3920824" y="3553968"/>
            <a:ext cx="1682256" cy="179832"/>
          </a:xfrm>
          <a:prstGeom prst="rect">
            <a:avLst/>
          </a:prstGeom>
          <a:solidFill>
            <a:srgbClr val="FFFFFF"/>
          </a:solidFill>
        </p:spPr>
        <p:txBody>
          <a:bodyPr wrap="none" lIns="0" tIns="0" rIns="0" bIns="0">
            <a:noAutofit/>
          </a:bodyPr>
          <a:lstStyle/>
          <a:p>
            <a:pPr indent="0"/>
            <a:r>
              <a:rPr lang="en-US" sz="1050" b="1" dirty="0">
                <a:solidFill>
                  <a:srgbClr val="595959"/>
                </a:solidFill>
                <a:latin typeface="Arial" panose="020B0604020202020204" pitchFamily="34" charset="0"/>
                <a:cs typeface="Arial" panose="020B0604020202020204" pitchFamily="34" charset="0"/>
              </a:rPr>
              <a:t>Russian Gas Sent to China</a:t>
            </a:r>
          </a:p>
        </p:txBody>
      </p:sp>
      <p:sp>
        <p:nvSpPr>
          <p:cNvPr id="4" name="矩形 3">
            <a:extLst>
              <a:ext uri="{FF2B5EF4-FFF2-40B4-BE49-F238E27FC236}">
                <a16:creationId xmlns:a16="http://schemas.microsoft.com/office/drawing/2014/main" id="{B7CA2B91-3436-7162-9655-B9C4D3E51935}"/>
              </a:ext>
            </a:extLst>
          </p:cNvPr>
          <p:cNvSpPr/>
          <p:nvPr/>
        </p:nvSpPr>
        <p:spPr>
          <a:xfrm>
            <a:off x="4047744" y="4782312"/>
            <a:ext cx="771144" cy="152400"/>
          </a:xfrm>
          <a:prstGeom prst="rect">
            <a:avLst/>
          </a:prstGeom>
          <a:solidFill>
            <a:srgbClr val="FFFFFF"/>
          </a:solidFill>
        </p:spPr>
        <p:txBody>
          <a:bodyPr wrap="none" lIns="0" tIns="0" rIns="0" bIns="0">
            <a:noAutofit/>
          </a:bodyPr>
          <a:lstStyle/>
          <a:p>
            <a:pPr indent="0"/>
            <a:r>
              <a:rPr lang="en-US" sz="650" b="1" dirty="0">
                <a:solidFill>
                  <a:srgbClr val="000000"/>
                </a:solidFill>
                <a:latin typeface="Arial"/>
              </a:rPr>
              <a:t>EUROPE NEWS</a:t>
            </a:r>
          </a:p>
        </p:txBody>
      </p:sp>
      <p:sp>
        <p:nvSpPr>
          <p:cNvPr id="10" name="矩形 9">
            <a:extLst>
              <a:ext uri="{FF2B5EF4-FFF2-40B4-BE49-F238E27FC236}">
                <a16:creationId xmlns:a16="http://schemas.microsoft.com/office/drawing/2014/main" id="{BC19D5E2-0DC5-0D57-921B-C2E9EE8EAFB6}"/>
              </a:ext>
            </a:extLst>
          </p:cNvPr>
          <p:cNvSpPr/>
          <p:nvPr/>
        </p:nvSpPr>
        <p:spPr>
          <a:xfrm>
            <a:off x="4020312" y="6288024"/>
            <a:ext cx="2197608" cy="164592"/>
          </a:xfrm>
          <a:prstGeom prst="rect">
            <a:avLst/>
          </a:prstGeom>
          <a:solidFill>
            <a:srgbClr val="FFFFFF"/>
          </a:solidFill>
        </p:spPr>
        <p:txBody>
          <a:bodyPr wrap="none" lIns="0" tIns="0" rIns="0" bIns="0">
            <a:noAutofit/>
          </a:bodyPr>
          <a:lstStyle/>
          <a:p>
            <a:pPr indent="0"/>
            <a:r>
              <a:rPr lang="en-US" sz="650" b="1" dirty="0">
                <a:solidFill>
                  <a:srgbClr val="000000"/>
                </a:solidFill>
                <a:latin typeface="Arial"/>
              </a:rPr>
              <a:t>PUBLISHED THU, JUN 30 2022-10:16 AM EDT</a:t>
            </a:r>
          </a:p>
        </p:txBody>
      </p:sp>
      <p:pic>
        <p:nvPicPr>
          <p:cNvPr id="22" name="图片 21">
            <a:extLst>
              <a:ext uri="{FF2B5EF4-FFF2-40B4-BE49-F238E27FC236}">
                <a16:creationId xmlns:a16="http://schemas.microsoft.com/office/drawing/2014/main" id="{ADFE7637-E2AB-3940-C675-7A52A25CCF8F}"/>
              </a:ext>
            </a:extLst>
          </p:cNvPr>
          <p:cNvPicPr>
            <a:picLocks noChangeAspect="1"/>
          </p:cNvPicPr>
          <p:nvPr/>
        </p:nvPicPr>
        <p:blipFill>
          <a:blip r:embed="rId8"/>
          <a:stretch>
            <a:fillRect/>
          </a:stretch>
        </p:blipFill>
        <p:spPr>
          <a:xfrm>
            <a:off x="4017263" y="5029200"/>
            <a:ext cx="4238215" cy="1223330"/>
          </a:xfrm>
          <a:prstGeom prst="rect">
            <a:avLst/>
          </a:prstGeom>
        </p:spPr>
      </p:pic>
      <p:pic>
        <p:nvPicPr>
          <p:cNvPr id="23" name="图片 22">
            <a:extLst>
              <a:ext uri="{FF2B5EF4-FFF2-40B4-BE49-F238E27FC236}">
                <a16:creationId xmlns:a16="http://schemas.microsoft.com/office/drawing/2014/main" id="{8DA9D930-85A2-3708-6978-2B02C6FE8620}"/>
              </a:ext>
            </a:extLst>
          </p:cNvPr>
          <p:cNvPicPr>
            <a:picLocks noChangeAspect="1"/>
          </p:cNvPicPr>
          <p:nvPr/>
        </p:nvPicPr>
        <p:blipFill>
          <a:blip r:embed="rId8"/>
          <a:stretch>
            <a:fillRect/>
          </a:stretch>
        </p:blipFill>
        <p:spPr>
          <a:xfrm>
            <a:off x="6805926" y="4934712"/>
            <a:ext cx="4238215" cy="816480"/>
          </a:xfrm>
          <a:prstGeom prst="rect">
            <a:avLst/>
          </a:prstGeom>
        </p:spPr>
      </p:pic>
      <p:sp>
        <p:nvSpPr>
          <p:cNvPr id="8" name="矩形 7">
            <a:extLst>
              <a:ext uri="{FF2B5EF4-FFF2-40B4-BE49-F238E27FC236}">
                <a16:creationId xmlns:a16="http://schemas.microsoft.com/office/drawing/2014/main" id="{C67F9DF0-A864-FC9B-E302-DCB452F49893}"/>
              </a:ext>
            </a:extLst>
          </p:cNvPr>
          <p:cNvSpPr/>
          <p:nvPr/>
        </p:nvSpPr>
        <p:spPr>
          <a:xfrm>
            <a:off x="4047744" y="4889852"/>
            <a:ext cx="6766560" cy="1187113"/>
          </a:xfrm>
          <a:prstGeom prst="rect">
            <a:avLst/>
          </a:prstGeom>
          <a:noFill/>
        </p:spPr>
        <p:txBody>
          <a:bodyPr lIns="0" tIns="0" rIns="0" bIns="0">
            <a:noAutofit/>
          </a:bodyPr>
          <a:lstStyle/>
          <a:p>
            <a:pPr>
              <a:lnSpc>
                <a:spcPct val="97000"/>
              </a:lnSpc>
            </a:pPr>
            <a:r>
              <a:rPr lang="en-US" sz="2700" b="1" dirty="0">
                <a:solidFill>
                  <a:srgbClr val="000000"/>
                </a:solidFill>
                <a:latin typeface="Tahoma"/>
              </a:rPr>
              <a:t>Gazprom shares crater after Russian energy giant cancels dividend for first </a:t>
            </a:r>
            <a:r>
              <a:rPr lang="en-US" altLang="zh-CN" sz="2700" b="1" dirty="0">
                <a:solidFill>
                  <a:srgbClr val="000000"/>
                </a:solidFill>
                <a:latin typeface="Tahoma"/>
              </a:rPr>
              <a:t>time since 1998</a:t>
            </a:r>
            <a:endParaRPr lang="en-US" sz="2700" b="1" dirty="0">
              <a:solidFill>
                <a:srgbClr val="000000"/>
              </a:solidFill>
              <a:latin typeface="Tahoma"/>
            </a:endParaRPr>
          </a:p>
        </p:txBody>
      </p:sp>
    </p:spTree>
    <p:extLst>
      <p:ext uri="{BB962C8B-B14F-4D97-AF65-F5344CB8AC3E}">
        <p14:creationId xmlns:p14="http://schemas.microsoft.com/office/powerpoint/2010/main" val="419935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art Title">
            <a:extLst>
              <a:ext uri="{FF2B5EF4-FFF2-40B4-BE49-F238E27FC236}">
                <a16:creationId xmlns:a16="http://schemas.microsoft.com/office/drawing/2014/main" id="{6E8273CB-50FD-3A91-8770-8F9CC1799B85}"/>
              </a:ext>
            </a:extLst>
          </p:cNvPr>
          <p:cNvSpPr txBox="1"/>
          <p:nvPr/>
        </p:nvSpPr>
        <p:spPr>
          <a:xfrm>
            <a:off x="3836289" y="1928884"/>
            <a:ext cx="8089758" cy="5431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Major Pipelines Connecting Russia to Europe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(total capacity shown as </a:t>
            </a:r>
            <a:r>
              <a:rPr lang="en-US" sz="900" dirty="0" err="1">
                <a:solidFill>
                  <a:srgbClr val="000000"/>
                </a:solidFill>
                <a:latin typeface="Georgia" panose="02040502050405020303" pitchFamily="18" charset="0"/>
                <a:ea typeface="Source Sans Pro SemiBold" panose="020B0603030403020204" pitchFamily="34" charset="0"/>
              </a:rPr>
              <a:t>bcm</a:t>
            </a:r>
            <a:r>
              <a:rPr lang="en-US" sz="900" dirty="0">
                <a:solidFill>
                  <a:srgbClr val="000000"/>
                </a:solidFill>
                <a:latin typeface="Georgia" panose="02040502050405020303" pitchFamily="18" charset="0"/>
                <a:ea typeface="Source Sans Pro SemiBold" panose="020B0603030403020204" pitchFamily="34" charset="0"/>
              </a:rPr>
              <a:t> pa, billion cubic meters per annum)</a:t>
            </a:r>
            <a:endParaRPr lang="en-US" sz="900" dirty="0">
              <a:latin typeface="Georgia" panose="02040502050405020303" pitchFamily="18" charset="0"/>
              <a:ea typeface="Source Sans Pro SemiBold" panose="020B0603030403020204" pitchFamily="34" charset="0"/>
            </a:endParaRPr>
          </a:p>
        </p:txBody>
      </p:sp>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4</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Amidst daily headlines of an impending “gas crisis” in Europe with the looming winter, it is important to clarify misconceptions and unjustified mass hysteria through concrete data and facts. </a:t>
            </a:r>
          </a:p>
          <a:p>
            <a:r>
              <a:rPr lang="en-US" dirty="0"/>
              <a:t>The alleged sabotage of the Nord Stream pipelines on 9/27 means there will likely be no Russian gas flows resuming through Nord Stream for the foreseeable future – and Putin has threatened to cut off the 40 </a:t>
            </a:r>
            <a:r>
              <a:rPr lang="en-US" dirty="0" err="1"/>
              <a:t>bcm</a:t>
            </a:r>
            <a:r>
              <a:rPr lang="en-US" dirty="0"/>
              <a:t> of piped Russian gas still being sent through the Ukrainian transit pipeline system. </a:t>
            </a:r>
          </a:p>
          <a:p>
            <a:r>
              <a:rPr lang="en-US" dirty="0"/>
              <a:t>But contrary to Putin’s fear-mongering propaganda, Europe can fully replace every last drop of lost Russian gas. While there has been a lot of focus on demand destruction, rationing, and switching away from natural gas within Europe, an examination of underlying natural gas production and trade flows reveals that actually, Europe can secure enough gas and LNG from global markets to fully substitute for Russian gas. </a:t>
            </a:r>
          </a:p>
          <a:p>
            <a:r>
              <a:rPr lang="en-US" dirty="0"/>
              <a:t>That enough gas exists in the global marketplace for Europe to replace Russian gas should not divert Europe from its clean energy transition. Rather, it should reassure consumers and markets that the elevated prices of the last few months reflects unjustified panic and hysteria rather than underlying supply/demand fundamentals, and there is no genuine supply crunch.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Title 4">
            <a:extLst>
              <a:ext uri="{FF2B5EF4-FFF2-40B4-BE49-F238E27FC236}">
                <a16:creationId xmlns:a16="http://schemas.microsoft.com/office/drawing/2014/main" id="{EEF69730-CA8E-2C1C-4207-DCD2926ADC8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With Nord Stream Already Off-Line, Europe CAN Withstand Any Further Cuts From Russia And Fully Replace Russian Gas </a:t>
            </a:r>
          </a:p>
        </p:txBody>
      </p:sp>
      <p:sp>
        <p:nvSpPr>
          <p:cNvPr id="11" name="Content Placeholder 7">
            <a:extLst>
              <a:ext uri="{FF2B5EF4-FFF2-40B4-BE49-F238E27FC236}">
                <a16:creationId xmlns:a16="http://schemas.microsoft.com/office/drawing/2014/main" id="{0F37AE33-BACB-3044-6329-69DDC733E8C1}"/>
              </a:ext>
            </a:extLst>
          </p:cNvPr>
          <p:cNvSpPr txBox="1">
            <a:spLocks/>
          </p:cNvSpPr>
          <p:nvPr/>
        </p:nvSpPr>
        <p:spPr>
          <a:xfrm>
            <a:off x="3764853" y="6630830"/>
            <a:ext cx="7361360" cy="211716"/>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00" dirty="0">
                <a:solidFill>
                  <a:schemeClr val="tx1"/>
                </a:solidFill>
              </a:rPr>
              <a:t>Source: Yale Chief Executive Leadership Institute</a:t>
            </a:r>
          </a:p>
        </p:txBody>
      </p:sp>
      <p:pic>
        <p:nvPicPr>
          <p:cNvPr id="4" name="图片 3">
            <a:extLst>
              <a:ext uri="{FF2B5EF4-FFF2-40B4-BE49-F238E27FC236}">
                <a16:creationId xmlns:a16="http://schemas.microsoft.com/office/drawing/2014/main" id="{7CBDDA5E-441F-FD61-E105-E88D1ECFE913}"/>
              </a:ext>
            </a:extLst>
          </p:cNvPr>
          <p:cNvPicPr>
            <a:picLocks noChangeAspect="1"/>
          </p:cNvPicPr>
          <p:nvPr/>
        </p:nvPicPr>
        <p:blipFill>
          <a:blip r:embed="rId2"/>
          <a:stretch>
            <a:fillRect/>
          </a:stretch>
        </p:blipFill>
        <p:spPr>
          <a:xfrm>
            <a:off x="3724656" y="2401824"/>
            <a:ext cx="8113776" cy="4245864"/>
          </a:xfrm>
          <a:prstGeom prst="rect">
            <a:avLst/>
          </a:prstGeom>
          <a:noFill/>
        </p:spPr>
      </p:pic>
      <p:sp>
        <p:nvSpPr>
          <p:cNvPr id="6" name="矩形 5">
            <a:extLst>
              <a:ext uri="{FF2B5EF4-FFF2-40B4-BE49-F238E27FC236}">
                <a16:creationId xmlns:a16="http://schemas.microsoft.com/office/drawing/2014/main" id="{617DD833-3BC3-12C2-E038-7D2031C2A463}"/>
              </a:ext>
            </a:extLst>
          </p:cNvPr>
          <p:cNvSpPr/>
          <p:nvPr/>
        </p:nvSpPr>
        <p:spPr>
          <a:xfrm>
            <a:off x="9695688" y="3145536"/>
            <a:ext cx="1295400" cy="301752"/>
          </a:xfrm>
          <a:prstGeom prst="rect">
            <a:avLst/>
          </a:prstGeom>
          <a:noFill/>
        </p:spPr>
        <p:txBody>
          <a:bodyPr lIns="0" tIns="0" rIns="0" bIns="0">
            <a:noAutofit/>
          </a:bodyPr>
          <a:lstStyle/>
          <a:p>
            <a:pPr indent="0">
              <a:lnSpc>
                <a:spcPct val="106000"/>
              </a:lnSpc>
            </a:pP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Nord Stream 1 &amp; 2 (both 55 </a:t>
            </a:r>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bcm</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pa)</a:t>
            </a:r>
          </a:p>
        </p:txBody>
      </p:sp>
      <p:sp>
        <p:nvSpPr>
          <p:cNvPr id="7" name="矩形 6">
            <a:extLst>
              <a:ext uri="{FF2B5EF4-FFF2-40B4-BE49-F238E27FC236}">
                <a16:creationId xmlns:a16="http://schemas.microsoft.com/office/drawing/2014/main" id="{0289A63A-561B-3AFD-C6E9-3209B17DC33E}"/>
              </a:ext>
            </a:extLst>
          </p:cNvPr>
          <p:cNvSpPr/>
          <p:nvPr/>
        </p:nvSpPr>
        <p:spPr>
          <a:xfrm>
            <a:off x="10125456" y="3514344"/>
            <a:ext cx="896112" cy="295656"/>
          </a:xfrm>
          <a:prstGeom prst="rect">
            <a:avLst/>
          </a:prstGeom>
          <a:noFill/>
        </p:spPr>
        <p:txBody>
          <a:bodyPr lIns="0" tIns="0" rIns="0" bIns="0">
            <a:noAutofit/>
          </a:bodyPr>
          <a:lstStyle/>
          <a:p>
            <a:pPr indent="0"/>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Yamat</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(33 </a:t>
            </a:r>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bcm</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pa)</a:t>
            </a:r>
          </a:p>
        </p:txBody>
      </p:sp>
      <p:sp>
        <p:nvSpPr>
          <p:cNvPr id="12" name="矩形 11">
            <a:extLst>
              <a:ext uri="{FF2B5EF4-FFF2-40B4-BE49-F238E27FC236}">
                <a16:creationId xmlns:a16="http://schemas.microsoft.com/office/drawing/2014/main" id="{422E52B1-6404-95F8-362B-DB1DC89BFBB6}"/>
              </a:ext>
            </a:extLst>
          </p:cNvPr>
          <p:cNvSpPr/>
          <p:nvPr/>
        </p:nvSpPr>
        <p:spPr>
          <a:xfrm>
            <a:off x="9698736" y="4251960"/>
            <a:ext cx="1045464" cy="301752"/>
          </a:xfrm>
          <a:prstGeom prst="rect">
            <a:avLst/>
          </a:prstGeom>
          <a:noFill/>
        </p:spPr>
        <p:txBody>
          <a:bodyPr lIns="0" tIns="0" rIns="0" bIns="0">
            <a:noAutofit/>
          </a:bodyPr>
          <a:lstStyle/>
          <a:p>
            <a:pPr indent="0"/>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Ukraine transit (40 </a:t>
            </a:r>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bcm</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pa) </a:t>
            </a:r>
          </a:p>
        </p:txBody>
      </p:sp>
      <p:sp>
        <p:nvSpPr>
          <p:cNvPr id="13" name="矩形 12">
            <a:extLst>
              <a:ext uri="{FF2B5EF4-FFF2-40B4-BE49-F238E27FC236}">
                <a16:creationId xmlns:a16="http://schemas.microsoft.com/office/drawing/2014/main" id="{106FA07F-3D67-4301-D7DC-57FAAEB8E9B7}"/>
              </a:ext>
            </a:extLst>
          </p:cNvPr>
          <p:cNvSpPr/>
          <p:nvPr/>
        </p:nvSpPr>
        <p:spPr>
          <a:xfrm>
            <a:off x="10399776" y="5047488"/>
            <a:ext cx="886968" cy="259080"/>
          </a:xfrm>
          <a:prstGeom prst="rect">
            <a:avLst/>
          </a:prstGeom>
          <a:noFill/>
        </p:spPr>
        <p:txBody>
          <a:bodyPr lIns="0" tIns="0" rIns="0" bIns="0">
            <a:noAutofit/>
          </a:bodyPr>
          <a:lstStyle/>
          <a:p>
            <a:pPr indent="0">
              <a:lnSpc>
                <a:spcPct val="108000"/>
              </a:lnSpc>
            </a:pPr>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TurkStream</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(32 </a:t>
            </a:r>
            <a:r>
              <a:rPr lang="en-US" sz="850" b="1" dirty="0" err="1">
                <a:solidFill>
                  <a:srgbClr val="8E1F1B"/>
                </a:solidFill>
                <a:latin typeface="Arial" panose="020B0604020202020204" pitchFamily="34" charset="0"/>
                <a:ea typeface="Tahoma" panose="020B0604030504040204" pitchFamily="34" charset="0"/>
                <a:cs typeface="Arial" panose="020B0604020202020204" pitchFamily="34" charset="0"/>
              </a:rPr>
              <a:t>bcm</a:t>
            </a:r>
            <a:r>
              <a:rPr lang="en-US" sz="850" b="1" dirty="0">
                <a:solidFill>
                  <a:srgbClr val="8E1F1B"/>
                </a:solidFill>
                <a:latin typeface="Arial" panose="020B0604020202020204" pitchFamily="34" charset="0"/>
                <a:ea typeface="Tahoma" panose="020B0604030504040204" pitchFamily="34" charset="0"/>
                <a:cs typeface="Arial" panose="020B0604020202020204" pitchFamily="34" charset="0"/>
              </a:rPr>
              <a:t> pa)</a:t>
            </a:r>
          </a:p>
        </p:txBody>
      </p:sp>
    </p:spTree>
    <p:extLst>
      <p:ext uri="{BB962C8B-B14F-4D97-AF65-F5344CB8AC3E}">
        <p14:creationId xmlns:p14="http://schemas.microsoft.com/office/powerpoint/2010/main" val="205686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242678019"/>
              </p:ext>
            </p:extLst>
          </p:nvPr>
        </p:nvGraphicFramePr>
        <p:xfrm>
          <a:off x="6485043" y="2466934"/>
          <a:ext cx="2761488" cy="43910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093671712"/>
              </p:ext>
            </p:extLst>
          </p:nvPr>
        </p:nvGraphicFramePr>
        <p:xfrm>
          <a:off x="3840480" y="2468880"/>
          <a:ext cx="2764601" cy="438912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pPr/>
              <a:t>5</a:t>
            </a:fld>
            <a:endParaRPr lang="en-US" dirty="0"/>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r>
              <a:rPr lang="en-US" dirty="0"/>
              <a:t>Although Europe entered the year reliant on Russia for 46% of its natural gas supply, it has already reduced that dependence to ~10% in the seven months since the invasion commenced. With the Nord Stream pipeline off-line, the only remaining pipelines connecting Russia to Europe are the Ukrainian transit system – which is operating at a fraction of normal capacity and which may soon be shut down – and the </a:t>
            </a:r>
            <a:r>
              <a:rPr lang="en-US" dirty="0" err="1"/>
              <a:t>Turkstream</a:t>
            </a:r>
            <a:r>
              <a:rPr lang="en-US" dirty="0"/>
              <a:t> pipeline. Few expect Putin to shut down flows to the </a:t>
            </a:r>
            <a:r>
              <a:rPr lang="en-US" dirty="0" err="1"/>
              <a:t>Turkstream</a:t>
            </a:r>
            <a:r>
              <a:rPr lang="en-US" dirty="0"/>
              <a:t> pipeline given the dependence of countries such as Turkey and Hungary on that pipeline system. </a:t>
            </a:r>
          </a:p>
          <a:p>
            <a:r>
              <a:rPr lang="en-US" dirty="0"/>
              <a:t>Europe has already replaced lost Nord Stream gas with ~60 </a:t>
            </a:r>
            <a:r>
              <a:rPr lang="en-US" dirty="0" err="1"/>
              <a:t>bcm</a:t>
            </a:r>
            <a:r>
              <a:rPr lang="en-US" dirty="0"/>
              <a:t> of LNG and piped gas. But Europe should not fear a shut-off of the Ukrainian pipelines either – an examination of underlying natural gas production and trade data reveals that Europe can fully replace all ~100 </a:t>
            </a:r>
            <a:r>
              <a:rPr lang="en-US" dirty="0" err="1"/>
              <a:t>bcm</a:t>
            </a:r>
            <a:r>
              <a:rPr lang="en-US" dirty="0"/>
              <a:t> of Russian gas which would be lost from the combined shutdowns of the Nord Stream and Ukrainian pipeline systems without having to resort to demand destruction. Furthermore, Europe would be well on its way to replacing all Russian gas by the end of 2023 as new global gas supplies continue to be brought on board. </a:t>
            </a:r>
          </a:p>
          <a:p>
            <a:endParaRPr lang="en-US" dirty="0">
              <a:cs typeface="Times New Roman" panose="02020603050405020304" pitchFamily="18" charset="0"/>
            </a:endParaRP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rPr lang="en-US" dirty="0"/>
              <a:t>Replacing Russian Gas </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Europe Already Largely Weaned Off Russian Gas – Down To Only 9% Dependence </a:t>
            </a:r>
          </a:p>
        </p:txBody>
      </p:sp>
      <p:sp>
        <p:nvSpPr>
          <p:cNvPr id="11" name="Content Placeholder 7">
            <a:extLst>
              <a:ext uri="{FF2B5EF4-FFF2-40B4-BE49-F238E27FC236}">
                <a16:creationId xmlns:a16="http://schemas.microsoft.com/office/drawing/2014/main" id="{6CDE654A-8068-0796-AF59-E9E42ECC20DB}"/>
              </a:ext>
            </a:extLst>
          </p:cNvPr>
          <p:cNvSpPr>
            <a:spLocks noGrp="1"/>
          </p:cNvSpPr>
          <p:nvPr>
            <p:ph sz="quarter" idx="12"/>
          </p:nvPr>
        </p:nvSpPr>
        <p:spPr>
          <a:xfrm>
            <a:off x="266700" y="4916488"/>
            <a:ext cx="2806700" cy="1204912"/>
          </a:xfrm>
        </p:spPr>
        <p:txBody>
          <a:bodyPr/>
          <a:lstStyle/>
          <a:p>
            <a:r>
              <a:rPr lang="en-US" sz="900" dirty="0"/>
              <a:t>Source: Yale Chief Executive Leadership Institute, Morgan Stanley, ING, International Energy Agency (IEA) </a:t>
            </a:r>
          </a:p>
        </p:txBody>
      </p:sp>
      <p:sp>
        <p:nvSpPr>
          <p:cNvPr id="8" name="Chart Title">
            <a:extLst>
              <a:ext uri="{FF2B5EF4-FFF2-40B4-BE49-F238E27FC236}">
                <a16:creationId xmlns:a16="http://schemas.microsoft.com/office/drawing/2014/main" id="{11E6959E-98C1-4317-8BA1-D3E95228EEC0}"/>
              </a:ext>
            </a:extLst>
          </p:cNvPr>
          <p:cNvSpPr txBox="1"/>
          <p:nvPr/>
        </p:nvSpPr>
        <p:spPr>
          <a:xfrm>
            <a:off x="3836289" y="2051384"/>
            <a:ext cx="6583680" cy="420624"/>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Pre-War Russian Gas Exports </a:t>
            </a:r>
          </a:p>
          <a:p>
            <a:pPr lvl="0"/>
            <a:r>
              <a:rPr lang="en-US" sz="1200" b="1" dirty="0">
                <a:solidFill>
                  <a:srgbClr val="000000"/>
                </a:solidFill>
                <a:latin typeface="Georgia" panose="02040502050405020303" pitchFamily="18" charset="0"/>
                <a:ea typeface="Source Sans Pro SemiBold" panose="020B0603030403020204" pitchFamily="34" charset="0"/>
              </a:rPr>
              <a:t>Destination </a:t>
            </a:r>
            <a:endParaRPr lang="en-US" sz="900" b="1" dirty="0">
              <a:solidFill>
                <a:srgbClr val="000000"/>
              </a:solidFill>
              <a:latin typeface="Georgia" panose="02040502050405020303" pitchFamily="18" charset="0"/>
              <a:ea typeface="Source Sans Pro SemiBold" panose="020B0603030403020204" pitchFamily="34" charset="0"/>
            </a:endParaRPr>
          </a:p>
          <a:p>
            <a:pPr lvl="0"/>
            <a:r>
              <a:rPr lang="en-US" sz="900" dirty="0">
                <a:solidFill>
                  <a:srgbClr val="000000"/>
                </a:solidFill>
                <a:latin typeface="Georgia" panose="02040502050405020303" pitchFamily="18" charset="0"/>
                <a:ea typeface="Source Sans Pro SemiBold" panose="020B0603030403020204" pitchFamily="34" charset="0"/>
              </a:rPr>
              <a:t>(shown as % of total Russian gas exports)</a:t>
            </a:r>
            <a:endParaRPr lang="en-US" sz="900" dirty="0">
              <a:latin typeface="Georgia" panose="02040502050405020303" pitchFamily="18" charset="0"/>
              <a:ea typeface="Source Sans Pro SemiBold" panose="020B0603030403020204" pitchFamily="34" charset="0"/>
            </a:endParaRPr>
          </a:p>
        </p:txBody>
      </p:sp>
      <p:sp>
        <p:nvSpPr>
          <p:cNvPr id="20" name="Chart Title">
            <a:extLst>
              <a:ext uri="{FF2B5EF4-FFF2-40B4-BE49-F238E27FC236}">
                <a16:creationId xmlns:a16="http://schemas.microsoft.com/office/drawing/2014/main" id="{11E6959E-98C1-4317-8BA1-D3E95228EEC0}"/>
              </a:ext>
            </a:extLst>
          </p:cNvPr>
          <p:cNvSpPr txBox="1"/>
          <p:nvPr/>
        </p:nvSpPr>
        <p:spPr>
          <a:xfrm>
            <a:off x="6606055" y="2052947"/>
            <a:ext cx="2850204" cy="574505"/>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Pre-War Sources of EU Gas </a:t>
            </a:r>
          </a:p>
          <a:p>
            <a:pPr lvl="0"/>
            <a:r>
              <a:rPr lang="en-US" sz="1200" b="1" dirty="0">
                <a:solidFill>
                  <a:srgbClr val="000000"/>
                </a:solidFill>
                <a:latin typeface="Georgia" panose="02040502050405020303" pitchFamily="18" charset="0"/>
                <a:ea typeface="Source Sans Pro SemiBold" panose="020B0603030403020204" pitchFamily="34" charset="0"/>
              </a:rPr>
              <a:t>Imports </a:t>
            </a:r>
          </a:p>
          <a:p>
            <a:pPr lvl="0"/>
            <a:r>
              <a:rPr lang="en-US" sz="900" dirty="0">
                <a:solidFill>
                  <a:srgbClr val="000000"/>
                </a:solidFill>
                <a:latin typeface="Georgia" panose="02040502050405020303" pitchFamily="18" charset="0"/>
                <a:ea typeface="Source Sans Pro SemiBold" panose="020B0603030403020204" pitchFamily="34" charset="0"/>
              </a:rPr>
              <a:t>(shown as % of total EU gas imports)</a:t>
            </a:r>
            <a:endParaRPr lang="en-US" sz="900" dirty="0">
              <a:latin typeface="Georgia" panose="02040502050405020303" pitchFamily="18" charset="0"/>
              <a:ea typeface="Source Sans Pro SemiBold" panose="020B0603030403020204" pitchFamily="34" charset="0"/>
            </a:endParaRPr>
          </a:p>
        </p:txBody>
      </p:sp>
      <p:cxnSp>
        <p:nvCxnSpPr>
          <p:cNvPr id="22" name="Straight Connector 21">
            <a:extLst>
              <a:ext uri="{FF2B5EF4-FFF2-40B4-BE49-F238E27FC236}">
                <a16:creationId xmlns:a16="http://schemas.microsoft.com/office/drawing/2014/main" id="{1D98152F-0D56-4AD9-8B29-0B643A9751C8}"/>
              </a:ext>
            </a:extLst>
          </p:cNvPr>
          <p:cNvCxnSpPr>
            <a:cxnSpLocks/>
          </p:cNvCxnSpPr>
          <p:nvPr/>
        </p:nvCxnSpPr>
        <p:spPr>
          <a:xfrm flipV="1">
            <a:off x="6485043" y="1998164"/>
            <a:ext cx="0" cy="471227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98152F-0D56-4AD9-8B29-0B643A9751C8}"/>
              </a:ext>
            </a:extLst>
          </p:cNvPr>
          <p:cNvCxnSpPr>
            <a:cxnSpLocks/>
          </p:cNvCxnSpPr>
          <p:nvPr/>
        </p:nvCxnSpPr>
        <p:spPr>
          <a:xfrm flipV="1">
            <a:off x="9159663" y="1998163"/>
            <a:ext cx="0" cy="471227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Chart Title">
            <a:extLst>
              <a:ext uri="{FF2B5EF4-FFF2-40B4-BE49-F238E27FC236}">
                <a16:creationId xmlns:a16="http://schemas.microsoft.com/office/drawing/2014/main" id="{11E6959E-98C1-4317-8BA1-D3E95228EEC0}"/>
              </a:ext>
            </a:extLst>
          </p:cNvPr>
          <p:cNvSpPr txBox="1"/>
          <p:nvPr/>
        </p:nvSpPr>
        <p:spPr>
          <a:xfrm>
            <a:off x="9279700" y="2052948"/>
            <a:ext cx="2618699" cy="472280"/>
          </a:xfrm>
          <a:prstGeom prst="rect">
            <a:avLst/>
          </a:prstGeom>
          <a:solidFill>
            <a:schemeClr val="bg1"/>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US LNG Overtakes Russia Piped Gas in EU Gas Imports As of September 2022</a:t>
            </a:r>
          </a:p>
          <a:p>
            <a:pPr lvl="0"/>
            <a:r>
              <a:rPr lang="en-US" sz="900" dirty="0">
                <a:solidFill>
                  <a:srgbClr val="000000"/>
                </a:solidFill>
                <a:latin typeface="Georgia" panose="02040502050405020303" pitchFamily="18" charset="0"/>
                <a:ea typeface="Source Sans Pro SemiBold" panose="020B0603030403020204" pitchFamily="34" charset="0"/>
              </a:rPr>
              <a:t>(shown as % of total EU gas imports)</a:t>
            </a:r>
            <a:endParaRPr lang="en-US" sz="900" dirty="0">
              <a:latin typeface="Georgia" panose="02040502050405020303" pitchFamily="18" charset="0"/>
              <a:ea typeface="Source Sans Pro SemiBold" panose="020B0603030403020204" pitchFamily="34" charset="0"/>
            </a:endParaRPr>
          </a:p>
        </p:txBody>
      </p:sp>
      <p:sp>
        <p:nvSpPr>
          <p:cNvPr id="27" name="Oval 26">
            <a:extLst>
              <a:ext uri="{FF2B5EF4-FFF2-40B4-BE49-F238E27FC236}">
                <a16:creationId xmlns:a16="http://schemas.microsoft.com/office/drawing/2014/main" id="{EE4FF3F9-673A-E2C7-8C4F-B4475EEB2DFA}"/>
              </a:ext>
            </a:extLst>
          </p:cNvPr>
          <p:cNvSpPr/>
          <p:nvPr/>
        </p:nvSpPr>
        <p:spPr>
          <a:xfrm>
            <a:off x="5058347" y="5770894"/>
            <a:ext cx="1135827"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8" name="Oval 27">
            <a:extLst>
              <a:ext uri="{FF2B5EF4-FFF2-40B4-BE49-F238E27FC236}">
                <a16:creationId xmlns:a16="http://schemas.microsoft.com/office/drawing/2014/main" id="{EE4FF3F9-673A-E2C7-8C4F-B4475EEB2DFA}"/>
              </a:ext>
            </a:extLst>
          </p:cNvPr>
          <p:cNvSpPr/>
          <p:nvPr/>
        </p:nvSpPr>
        <p:spPr>
          <a:xfrm>
            <a:off x="7899358" y="3963992"/>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aphicFrame>
        <p:nvGraphicFramePr>
          <p:cNvPr id="17" name="Chart 16">
            <a:extLst>
              <a:ext uri="{FF2B5EF4-FFF2-40B4-BE49-F238E27FC236}">
                <a16:creationId xmlns:a16="http://schemas.microsoft.com/office/drawing/2014/main" id="{2A096F14-DE51-2E09-9F3A-1E3E29AE9F62}"/>
              </a:ext>
            </a:extLst>
          </p:cNvPr>
          <p:cNvGraphicFramePr>
            <a:graphicFrameLocks/>
          </p:cNvGraphicFramePr>
          <p:nvPr>
            <p:extLst>
              <p:ext uri="{D42A27DB-BD31-4B8C-83A1-F6EECF244321}">
                <p14:modId xmlns:p14="http://schemas.microsoft.com/office/powerpoint/2010/main" val="3484621248"/>
              </p:ext>
            </p:extLst>
          </p:nvPr>
        </p:nvGraphicFramePr>
        <p:xfrm>
          <a:off x="9362440" y="2898425"/>
          <a:ext cx="2761488" cy="3730752"/>
        </p:xfrm>
        <a:graphic>
          <a:graphicData uri="http://schemas.openxmlformats.org/drawingml/2006/chart">
            <c:chart xmlns:c="http://schemas.openxmlformats.org/drawingml/2006/chart" xmlns:r="http://schemas.openxmlformats.org/officeDocument/2006/relationships" r:id="rId4"/>
          </a:graphicData>
        </a:graphic>
      </p:graphicFrame>
      <p:sp>
        <p:nvSpPr>
          <p:cNvPr id="18" name="Oval 17">
            <a:extLst>
              <a:ext uri="{FF2B5EF4-FFF2-40B4-BE49-F238E27FC236}">
                <a16:creationId xmlns:a16="http://schemas.microsoft.com/office/drawing/2014/main" id="{C9D259E8-C412-089A-2392-F52914FC627D}"/>
              </a:ext>
            </a:extLst>
          </p:cNvPr>
          <p:cNvSpPr/>
          <p:nvPr/>
        </p:nvSpPr>
        <p:spPr>
          <a:xfrm>
            <a:off x="10949564" y="3078494"/>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5" name="Oval 24">
            <a:extLst>
              <a:ext uri="{FF2B5EF4-FFF2-40B4-BE49-F238E27FC236}">
                <a16:creationId xmlns:a16="http://schemas.microsoft.com/office/drawing/2014/main" id="{F04F98C2-DBAA-3755-75B1-4FECA691611A}"/>
              </a:ext>
            </a:extLst>
          </p:cNvPr>
          <p:cNvSpPr/>
          <p:nvPr/>
        </p:nvSpPr>
        <p:spPr>
          <a:xfrm>
            <a:off x="9347457" y="3961455"/>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 name="TextBox 1">
            <a:extLst>
              <a:ext uri="{FF2B5EF4-FFF2-40B4-BE49-F238E27FC236}">
                <a16:creationId xmlns:a16="http://schemas.microsoft.com/office/drawing/2014/main" id="{8815B623-7239-2E21-AB4D-4EC726B2B9E0}"/>
              </a:ext>
            </a:extLst>
          </p:cNvPr>
          <p:cNvSpPr txBox="1"/>
          <p:nvPr/>
        </p:nvSpPr>
        <p:spPr>
          <a:xfrm>
            <a:off x="3764070" y="5897302"/>
            <a:ext cx="1338067" cy="276999"/>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As of 2021 </a:t>
            </a:r>
          </a:p>
        </p:txBody>
      </p:sp>
      <p:sp>
        <p:nvSpPr>
          <p:cNvPr id="29" name="TextBox 1">
            <a:extLst>
              <a:ext uri="{FF2B5EF4-FFF2-40B4-BE49-F238E27FC236}">
                <a16:creationId xmlns:a16="http://schemas.microsoft.com/office/drawing/2014/main" id="{9D97DF8B-09E3-62E7-6AAF-1E30EABDA436}"/>
              </a:ext>
            </a:extLst>
          </p:cNvPr>
          <p:cNvSpPr txBox="1"/>
          <p:nvPr/>
        </p:nvSpPr>
        <p:spPr>
          <a:xfrm>
            <a:off x="8048671" y="5971614"/>
            <a:ext cx="1338067" cy="276999"/>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As of 2021 </a:t>
            </a:r>
          </a:p>
        </p:txBody>
      </p:sp>
      <p:sp>
        <p:nvSpPr>
          <p:cNvPr id="30" name="TextBox 1">
            <a:extLst>
              <a:ext uri="{FF2B5EF4-FFF2-40B4-BE49-F238E27FC236}">
                <a16:creationId xmlns:a16="http://schemas.microsoft.com/office/drawing/2014/main" id="{6006BD5E-C31D-8F9A-75DD-419B73DF10F3}"/>
              </a:ext>
            </a:extLst>
          </p:cNvPr>
          <p:cNvSpPr txBox="1"/>
          <p:nvPr/>
        </p:nvSpPr>
        <p:spPr>
          <a:xfrm>
            <a:off x="9328276" y="3063621"/>
            <a:ext cx="1601127" cy="461665"/>
          </a:xfrm>
          <a:prstGeom prst="rect">
            <a:avLst/>
          </a:prstGeom>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200" b="1" dirty="0">
                <a:solidFill>
                  <a:srgbClr val="EEB500"/>
                </a:solidFill>
                <a:latin typeface="Georgia" panose="02040502050405020303" pitchFamily="18" charset="0"/>
              </a:rPr>
              <a:t>As of September 2022 </a:t>
            </a:r>
          </a:p>
        </p:txBody>
      </p:sp>
    </p:spTree>
    <p:extLst>
      <p:ext uri="{BB962C8B-B14F-4D97-AF65-F5344CB8AC3E}">
        <p14:creationId xmlns:p14="http://schemas.microsoft.com/office/powerpoint/2010/main" val="48879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D6C735EC-38BF-B361-EEAD-460396B9A60A}"/>
              </a:ext>
            </a:extLst>
          </p:cNvPr>
          <p:cNvGraphicFramePr>
            <a:graphicFrameLocks noChangeAspect="1"/>
          </p:cNvGraphicFramePr>
          <p:nvPr>
            <p:extLst>
              <p:ext uri="{D42A27DB-BD31-4B8C-83A1-F6EECF244321}">
                <p14:modId xmlns:p14="http://schemas.microsoft.com/office/powerpoint/2010/main" val="3299127176"/>
              </p:ext>
            </p:extLst>
          </p:nvPr>
        </p:nvGraphicFramePr>
        <p:xfrm>
          <a:off x="3675380" y="1780826"/>
          <a:ext cx="8075759" cy="5035795"/>
        </p:xfrm>
        <a:graphic>
          <a:graphicData uri="http://schemas.openxmlformats.org/presentationml/2006/ole">
            <mc:AlternateContent xmlns:mc="http://schemas.openxmlformats.org/markup-compatibility/2006">
              <mc:Choice xmlns:v="urn:schemas-microsoft-com:vml" Requires="v">
                <p:oleObj name="Bitmap Image" r:id="rId2" imgW="7490520" imgH="4671000" progId="PBrush">
                  <p:embed/>
                </p:oleObj>
              </mc:Choice>
              <mc:Fallback>
                <p:oleObj name="Bitmap Image" r:id="rId2" imgW="7490520" imgH="4671000" progId="PBrush">
                  <p:embed/>
                  <p:pic>
                    <p:nvPicPr>
                      <p:cNvPr id="0" name=""/>
                      <p:cNvPicPr/>
                      <p:nvPr/>
                    </p:nvPicPr>
                    <p:blipFill>
                      <a:blip r:embed="rId3"/>
                      <a:stretch>
                        <a:fillRect/>
                      </a:stretch>
                    </p:blipFill>
                    <p:spPr>
                      <a:xfrm>
                        <a:off x="3675380" y="1780826"/>
                        <a:ext cx="8075759" cy="5035795"/>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6</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Europe can replace some lost Russian gas with piped gas from neighboring producers such as Norway and Algeria, but global LNG represents the key to fully replacing Russian gas. Unlike piped gas, liquified natural gas does not require pipelines to transport. A process known as “liquefaction” turns the gas into a liquid, which can be easily shipped via ocean tankers and then “</a:t>
            </a:r>
            <a:r>
              <a:rPr lang="en-US" dirty="0" err="1"/>
              <a:t>regasified</a:t>
            </a:r>
            <a:r>
              <a:rPr lang="en-US" dirty="0"/>
              <a:t>” upon reaching the intended destination. Although the technology to liquify and </a:t>
            </a:r>
            <a:r>
              <a:rPr lang="en-US" dirty="0" err="1"/>
              <a:t>regasify</a:t>
            </a:r>
            <a:r>
              <a:rPr lang="en-US" dirty="0"/>
              <a:t> natural gas has existed for several decades, the liquified natural gas markets have only taken off over the last decade, making it a relatively new and still-growing industry. Even the United States, which is now the world’s largest exporter of LNG, did not export its first shipment of LNG until 2016 - and in fact most liquified natural gas export terminals were originally built to be import terminals, designed to help the US import natural gas from producers in the Middle East. </a:t>
            </a:r>
          </a:p>
          <a:p>
            <a:r>
              <a:rPr lang="en-US" dirty="0"/>
              <a:t>Although LNG is far from a panacea and should not divert Europe away from the renewable energy transition, it has an important role as a replacement to Russian piped gas.  </a:t>
            </a:r>
          </a:p>
        </p:txBody>
      </p:sp>
      <p:sp>
        <p:nvSpPr>
          <p:cNvPr id="4" name="Content Placeholder 3">
            <a:extLst>
              <a:ext uri="{FF2B5EF4-FFF2-40B4-BE49-F238E27FC236}">
                <a16:creationId xmlns:a16="http://schemas.microsoft.com/office/drawing/2014/main" id="{E0819E2B-A749-180B-E0AF-406A262D384D}"/>
              </a:ext>
            </a:extLst>
          </p:cNvPr>
          <p:cNvSpPr>
            <a:spLocks noGrp="1"/>
          </p:cNvSpPr>
          <p:nvPr>
            <p:ph sz="quarter" idx="12"/>
          </p:nvPr>
        </p:nvSpPr>
        <p:spPr/>
        <p:txBody>
          <a:bodyPr/>
          <a:lstStyle/>
          <a:p>
            <a:r>
              <a:rPr lang="en-US" sz="900" dirty="0"/>
              <a:t>Sources: Yale Chief Executive Leadership Institute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Global Liquefaction Plants and Export Terminals as of April 2022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Increasing Global LNG Supply Replacing Russian Gas </a:t>
            </a:r>
          </a:p>
        </p:txBody>
      </p:sp>
    </p:spTree>
    <p:extLst>
      <p:ext uri="{BB962C8B-B14F-4D97-AF65-F5344CB8AC3E}">
        <p14:creationId xmlns:p14="http://schemas.microsoft.com/office/powerpoint/2010/main" val="23572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7</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Most LNG contracts are specified as “fixed-delivery”, meaning producers enter into long-term fixed-term contracts to supply set amounts of liquified natural gas. At first glance, the sheer volume of pre-contracted LNG might seem to limit the amount of LNG that makes its way to spot markets for grabs by the highest bidder – but this is not the case. Most producers retain some spare capacity to increase production beyond the volume already contracted; furthermore, gas which is already pre-contracted can be re-sold in spot markets and easily diverted to new destinations given overlapping shipping routes and tanker vessels. </a:t>
            </a:r>
          </a:p>
          <a:p>
            <a:r>
              <a:rPr lang="en-US" dirty="0"/>
              <a:t>While the structure of this market, due to the prevalence of fixed long-term contracts, is different than many commodities markets including more liquid piped gas markets, the availability of LNG in spot markets has thus far held up. The continued liquidity of LNG spot markets has enabled European buyers to continue on their current course: they have thus far preferred to purchase LNG at elevated rates in the spot market or in short-term contracts rather than enter into fixed long-term agreements which are generally preferred by LNG producers and exporters. </a:t>
            </a:r>
          </a:p>
        </p:txBody>
      </p:sp>
      <p:sp>
        <p:nvSpPr>
          <p:cNvPr id="4" name="Content Placeholder 3">
            <a:extLst>
              <a:ext uri="{FF2B5EF4-FFF2-40B4-BE49-F238E27FC236}">
                <a16:creationId xmlns:a16="http://schemas.microsoft.com/office/drawing/2014/main" id="{E0819E2B-A749-180B-E0AF-406A262D384D}"/>
              </a:ext>
            </a:extLst>
          </p:cNvPr>
          <p:cNvSpPr>
            <a:spLocks noGrp="1"/>
          </p:cNvSpPr>
          <p:nvPr>
            <p:ph sz="quarter" idx="12"/>
          </p:nvPr>
        </p:nvSpPr>
        <p:spPr>
          <a:xfrm>
            <a:off x="265953" y="5008038"/>
            <a:ext cx="2806700" cy="1205400"/>
          </a:xfrm>
        </p:spPr>
        <p:txBody>
          <a:bodyPr/>
          <a:lstStyle/>
          <a:p>
            <a:r>
              <a:rPr lang="en-US" sz="900" dirty="0"/>
              <a:t>Source: Yale Chief Executive Leadership Institute </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Major LNG Shipping Routes as of April 2022  </a:t>
            </a:r>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LNG Shipments Are Easy To Re-Direct; Fixed Contracts Are No Obstacle  </a:t>
            </a:r>
          </a:p>
        </p:txBody>
      </p:sp>
      <p:pic>
        <p:nvPicPr>
          <p:cNvPr id="6" name="图片 5">
            <a:extLst>
              <a:ext uri="{FF2B5EF4-FFF2-40B4-BE49-F238E27FC236}">
                <a16:creationId xmlns:a16="http://schemas.microsoft.com/office/drawing/2014/main" id="{7DBA79E5-0FB3-B8A1-A4D2-FDAABE6743B6}"/>
              </a:ext>
            </a:extLst>
          </p:cNvPr>
          <p:cNvPicPr>
            <a:picLocks noChangeAspect="1"/>
          </p:cNvPicPr>
          <p:nvPr/>
        </p:nvPicPr>
        <p:blipFill>
          <a:blip r:embed="rId2"/>
          <a:stretch>
            <a:fillRect/>
          </a:stretch>
        </p:blipFill>
        <p:spPr>
          <a:xfrm>
            <a:off x="3523488" y="2048256"/>
            <a:ext cx="8488680" cy="4809744"/>
          </a:xfrm>
          <a:prstGeom prst="rect">
            <a:avLst/>
          </a:prstGeom>
        </p:spPr>
      </p:pic>
      <p:sp>
        <p:nvSpPr>
          <p:cNvPr id="8" name="矩形 7">
            <a:extLst>
              <a:ext uri="{FF2B5EF4-FFF2-40B4-BE49-F238E27FC236}">
                <a16:creationId xmlns:a16="http://schemas.microsoft.com/office/drawing/2014/main" id="{87A9FEED-E4DC-B899-8C29-4C17A9A33109}"/>
              </a:ext>
            </a:extLst>
          </p:cNvPr>
          <p:cNvSpPr/>
          <p:nvPr/>
        </p:nvSpPr>
        <p:spPr>
          <a:xfrm>
            <a:off x="4047744" y="5715000"/>
            <a:ext cx="1014984" cy="170688"/>
          </a:xfrm>
          <a:prstGeom prst="rect">
            <a:avLst/>
          </a:prstGeom>
          <a:solidFill>
            <a:srgbClr val="FFFFFF"/>
          </a:solidFill>
        </p:spPr>
        <p:txBody>
          <a:bodyPr wrap="none" lIns="0" tIns="0" rIns="0" bIns="0">
            <a:noAutofit/>
          </a:bodyPr>
          <a:lstStyle/>
          <a:p>
            <a:pPr indent="0"/>
            <a:r>
              <a:rPr lang="en-US" sz="800" dirty="0">
                <a:solidFill>
                  <a:srgbClr val="3F3C3E"/>
                </a:solidFill>
                <a:latin typeface="Arial"/>
              </a:rPr>
              <a:t>Liquefaction terminals</a:t>
            </a:r>
          </a:p>
        </p:txBody>
      </p:sp>
      <p:sp>
        <p:nvSpPr>
          <p:cNvPr id="11" name="矩形 10">
            <a:extLst>
              <a:ext uri="{FF2B5EF4-FFF2-40B4-BE49-F238E27FC236}">
                <a16:creationId xmlns:a16="http://schemas.microsoft.com/office/drawing/2014/main" id="{36BA0C40-FEA2-E79F-0CB4-2B81DE6B5527}"/>
              </a:ext>
            </a:extLst>
          </p:cNvPr>
          <p:cNvSpPr/>
          <p:nvPr/>
        </p:nvSpPr>
        <p:spPr>
          <a:xfrm>
            <a:off x="4239768" y="5907024"/>
            <a:ext cx="487680" cy="140208"/>
          </a:xfrm>
          <a:prstGeom prst="rect">
            <a:avLst/>
          </a:prstGeom>
          <a:solidFill>
            <a:srgbClr val="FFFFFF"/>
          </a:solidFill>
        </p:spPr>
        <p:txBody>
          <a:bodyPr wrap="none" lIns="0" tIns="0" rIns="0" bIns="0">
            <a:noAutofit/>
          </a:bodyPr>
          <a:lstStyle/>
          <a:p>
            <a:pPr indent="0"/>
            <a:r>
              <a:rPr lang="en-US" sz="600">
                <a:solidFill>
                  <a:srgbClr val="595959"/>
                </a:solidFill>
                <a:latin typeface="Arial"/>
              </a:rPr>
              <a:t>Operational</a:t>
            </a:r>
          </a:p>
        </p:txBody>
      </p:sp>
      <p:sp>
        <p:nvSpPr>
          <p:cNvPr id="12" name="矩形 11">
            <a:extLst>
              <a:ext uri="{FF2B5EF4-FFF2-40B4-BE49-F238E27FC236}">
                <a16:creationId xmlns:a16="http://schemas.microsoft.com/office/drawing/2014/main" id="{E547228B-B0EB-D774-5A91-8945C590B353}"/>
              </a:ext>
            </a:extLst>
          </p:cNvPr>
          <p:cNvSpPr/>
          <p:nvPr/>
        </p:nvSpPr>
        <p:spPr>
          <a:xfrm>
            <a:off x="4069080" y="6080760"/>
            <a:ext cx="1078992" cy="131064"/>
          </a:xfrm>
          <a:prstGeom prst="rect">
            <a:avLst/>
          </a:prstGeom>
          <a:solidFill>
            <a:srgbClr val="FFFFFF"/>
          </a:solidFill>
        </p:spPr>
        <p:txBody>
          <a:bodyPr wrap="none" lIns="0" tIns="0" rIns="0" bIns="0">
            <a:noAutofit/>
          </a:bodyPr>
          <a:lstStyle/>
          <a:p>
            <a:pPr indent="0"/>
            <a:r>
              <a:rPr lang="en-US" sz="800">
                <a:solidFill>
                  <a:srgbClr val="3F3C3E"/>
                </a:solidFill>
                <a:latin typeface="Arial"/>
              </a:rPr>
              <a:t>Regasification terminals</a:t>
            </a:r>
          </a:p>
        </p:txBody>
      </p:sp>
      <p:sp>
        <p:nvSpPr>
          <p:cNvPr id="13" name="矩形 12">
            <a:extLst>
              <a:ext uri="{FF2B5EF4-FFF2-40B4-BE49-F238E27FC236}">
                <a16:creationId xmlns:a16="http://schemas.microsoft.com/office/drawing/2014/main" id="{90DDAA43-DE1E-7166-7CBC-9774FAE37E2A}"/>
              </a:ext>
            </a:extLst>
          </p:cNvPr>
          <p:cNvSpPr/>
          <p:nvPr/>
        </p:nvSpPr>
        <p:spPr>
          <a:xfrm>
            <a:off x="4261104" y="6248400"/>
            <a:ext cx="457200" cy="115824"/>
          </a:xfrm>
          <a:prstGeom prst="rect">
            <a:avLst/>
          </a:prstGeom>
          <a:solidFill>
            <a:srgbClr val="FFFFFF"/>
          </a:solidFill>
        </p:spPr>
        <p:txBody>
          <a:bodyPr wrap="none" lIns="0" tIns="0" rIns="0" bIns="0">
            <a:noAutofit/>
          </a:bodyPr>
          <a:lstStyle/>
          <a:p>
            <a:pPr indent="0"/>
            <a:r>
              <a:rPr lang="en-US" sz="600">
                <a:solidFill>
                  <a:srgbClr val="595959"/>
                </a:solidFill>
                <a:latin typeface="Arial"/>
              </a:rPr>
              <a:t>Operational</a:t>
            </a:r>
          </a:p>
        </p:txBody>
      </p:sp>
      <p:sp>
        <p:nvSpPr>
          <p:cNvPr id="14" name="矩形 13">
            <a:extLst>
              <a:ext uri="{FF2B5EF4-FFF2-40B4-BE49-F238E27FC236}">
                <a16:creationId xmlns:a16="http://schemas.microsoft.com/office/drawing/2014/main" id="{A93B19CC-1511-C2DC-BEDE-B514BD7D31C9}"/>
              </a:ext>
            </a:extLst>
          </p:cNvPr>
          <p:cNvSpPr/>
          <p:nvPr/>
        </p:nvSpPr>
        <p:spPr>
          <a:xfrm>
            <a:off x="4041648" y="6400800"/>
            <a:ext cx="1057656" cy="161544"/>
          </a:xfrm>
          <a:prstGeom prst="rect">
            <a:avLst/>
          </a:prstGeom>
          <a:solidFill>
            <a:srgbClr val="FFFFFF"/>
          </a:solidFill>
        </p:spPr>
        <p:txBody>
          <a:bodyPr wrap="none" lIns="0" tIns="0" rIns="0" bIns="0">
            <a:noAutofit/>
          </a:bodyPr>
          <a:lstStyle/>
          <a:p>
            <a:pPr indent="0"/>
            <a:r>
              <a:rPr lang="en-US" sz="800">
                <a:solidFill>
                  <a:srgbClr val="3F3C3E"/>
                </a:solidFill>
                <a:latin typeface="Arial"/>
              </a:rPr>
              <a:t>Main LNG trade routes</a:t>
            </a:r>
          </a:p>
        </p:txBody>
      </p:sp>
    </p:spTree>
    <p:extLst>
      <p:ext uri="{BB962C8B-B14F-4D97-AF65-F5344CB8AC3E}">
        <p14:creationId xmlns:p14="http://schemas.microsoft.com/office/powerpoint/2010/main" val="411801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pPr/>
              <a:t>8</a:t>
            </a:fld>
            <a:endParaRPr lang="en-US" dirty="0"/>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rPr lang="en-US" dirty="0"/>
              <a:t>Unlike piped Russian gas, the largest producers and exporters of liquified natural gas are, by far and large, countries that are geopolitically aligned with Europe and stable, reliable suppliers of energy. These export numbers do not include the amount of pre-purchased LNG which has been re-sold this year by Asian countries at higher prices than what they originally paid for. </a:t>
            </a:r>
          </a:p>
          <a:p>
            <a:r>
              <a:rPr lang="en-US" dirty="0"/>
              <a:t>To be sure, European consumers and businesses are feeling the pain from having to pay higher prices for LNG than Russian piped gas – 10x more. But European governments have already taken concrete steps to alleviate the economic pinch, particularly with fiscal subsidies to consumers. Given the availability of global gas and LNG to fully replace Russian gas – albeit expensively – fears of people freezing in the winter or large scale shutdowns of industry are absolutely unwarranted as there is no shortage of supply – equivalent to having enough cars, but they are all Mercedes with no Kia’s available on the market. </a:t>
            </a:r>
          </a:p>
          <a:p>
            <a:endParaRPr lang="en-US" dirty="0"/>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Georgia" panose="02040502050405020303" pitchFamily="18" charset="0"/>
                <a:ea typeface="Source Sans Pro SemiBold" panose="020B0603030403020204" pitchFamily="34" charset="0"/>
              </a:rPr>
              <a:t>Major Exporters of LNG in 2021 </a:t>
            </a:r>
          </a:p>
          <a:p>
            <a:r>
              <a:rPr lang="en-US" sz="900" dirty="0">
                <a:solidFill>
                  <a:srgbClr val="000000"/>
                </a:solidFill>
                <a:latin typeface="Georgia" panose="02040502050405020303" pitchFamily="18" charset="0"/>
                <a:ea typeface="Source Sans Pro SemiBold" panose="020B0603030403020204" pitchFamily="34" charset="0"/>
              </a:rPr>
              <a:t>(units as a % share of total global LNG exports)</a:t>
            </a:r>
            <a:r>
              <a:rPr lang="en-US" sz="900" b="1" dirty="0">
                <a:solidFill>
                  <a:srgbClr val="000000"/>
                </a:solidFill>
                <a:latin typeface="Georgia" panose="02040502050405020303" pitchFamily="18" charset="0"/>
                <a:ea typeface="Source Sans Pro SemiBold" panose="020B0603030403020204" pitchFamily="34" charset="0"/>
              </a:rPr>
              <a:t>  </a:t>
            </a:r>
            <a:endParaRPr lang="en-US" sz="900" dirty="0">
              <a:latin typeface="Georgia" panose="02040502050405020303" pitchFamily="18" charset="0"/>
              <a:ea typeface="Source Sans Pro SemiBold" panose="020B0603030403020204" pitchFamily="34" charset="0"/>
            </a:endParaRPr>
          </a:p>
          <a:p>
            <a:pPr lvl="0"/>
            <a:endParaRPr lang="en-US" sz="900" dirty="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rPr>
              <a:t>LNG Exporters Are Globally Diversified Across Stable, Reliable Countries </a:t>
            </a:r>
          </a:p>
        </p:txBody>
      </p:sp>
      <p:graphicFrame>
        <p:nvGraphicFramePr>
          <p:cNvPr id="11" name="Chart 10">
            <a:extLst>
              <a:ext uri="{FF2B5EF4-FFF2-40B4-BE49-F238E27FC236}">
                <a16:creationId xmlns:a16="http://schemas.microsoft.com/office/drawing/2014/main" id="{948E7D7B-5CAC-F58C-6896-19A6D49564B7}"/>
              </a:ext>
            </a:extLst>
          </p:cNvPr>
          <p:cNvGraphicFramePr>
            <a:graphicFrameLocks/>
          </p:cNvGraphicFramePr>
          <p:nvPr>
            <p:extLst>
              <p:ext uri="{D42A27DB-BD31-4B8C-83A1-F6EECF244321}">
                <p14:modId xmlns:p14="http://schemas.microsoft.com/office/powerpoint/2010/main" val="3949771245"/>
              </p:ext>
            </p:extLst>
          </p:nvPr>
        </p:nvGraphicFramePr>
        <p:xfrm>
          <a:off x="3806952" y="2266225"/>
          <a:ext cx="7765288" cy="4153742"/>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3">
            <a:extLst>
              <a:ext uri="{FF2B5EF4-FFF2-40B4-BE49-F238E27FC236}">
                <a16:creationId xmlns:a16="http://schemas.microsoft.com/office/drawing/2014/main" id="{6610CE05-3248-BF0A-F6E0-20D6513B859F}"/>
              </a:ext>
            </a:extLst>
          </p:cNvPr>
          <p:cNvSpPr>
            <a:spLocks noGrp="1"/>
          </p:cNvSpPr>
          <p:nvPr>
            <p:ph sz="quarter" idx="12"/>
          </p:nvPr>
        </p:nvSpPr>
        <p:spPr>
          <a:xfrm>
            <a:off x="266700" y="4916488"/>
            <a:ext cx="2806700" cy="1204912"/>
          </a:xfrm>
        </p:spPr>
        <p:txBody>
          <a:bodyPr/>
          <a:lstStyle/>
          <a:p>
            <a:r>
              <a:rPr lang="en-US" sz="900" dirty="0"/>
              <a:t>Sources: Yale Chief Executive Leadership Institute </a:t>
            </a:r>
          </a:p>
        </p:txBody>
      </p:sp>
      <p:sp>
        <p:nvSpPr>
          <p:cNvPr id="4" name="矩形 3">
            <a:extLst>
              <a:ext uri="{FF2B5EF4-FFF2-40B4-BE49-F238E27FC236}">
                <a16:creationId xmlns:a16="http://schemas.microsoft.com/office/drawing/2014/main" id="{A41F17F2-8513-4216-6C45-E39754917C60}"/>
              </a:ext>
            </a:extLst>
          </p:cNvPr>
          <p:cNvSpPr/>
          <p:nvPr/>
        </p:nvSpPr>
        <p:spPr>
          <a:xfrm>
            <a:off x="4483607" y="2442668"/>
            <a:ext cx="614603" cy="143255"/>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Australia</a:t>
            </a:r>
          </a:p>
        </p:txBody>
      </p:sp>
      <p:sp>
        <p:nvSpPr>
          <p:cNvPr id="6" name="矩形 5">
            <a:extLst>
              <a:ext uri="{FF2B5EF4-FFF2-40B4-BE49-F238E27FC236}">
                <a16:creationId xmlns:a16="http://schemas.microsoft.com/office/drawing/2014/main" id="{F5C23A2F-E1DF-9C68-537A-A3D7D4D12BF9}"/>
              </a:ext>
            </a:extLst>
          </p:cNvPr>
          <p:cNvSpPr/>
          <p:nvPr/>
        </p:nvSpPr>
        <p:spPr>
          <a:xfrm>
            <a:off x="4672584" y="2662124"/>
            <a:ext cx="429768" cy="170688"/>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Qatar</a:t>
            </a:r>
          </a:p>
        </p:txBody>
      </p:sp>
      <p:sp>
        <p:nvSpPr>
          <p:cNvPr id="7" name="矩形 6">
            <a:extLst>
              <a:ext uri="{FF2B5EF4-FFF2-40B4-BE49-F238E27FC236}">
                <a16:creationId xmlns:a16="http://schemas.microsoft.com/office/drawing/2014/main" id="{BF65B06F-1E72-5016-314D-59ADB415B378}"/>
              </a:ext>
            </a:extLst>
          </p:cNvPr>
          <p:cNvSpPr/>
          <p:nvPr/>
        </p:nvSpPr>
        <p:spPr>
          <a:xfrm>
            <a:off x="4224528" y="2890724"/>
            <a:ext cx="874776" cy="170688"/>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United States</a:t>
            </a:r>
          </a:p>
        </p:txBody>
      </p:sp>
      <p:sp>
        <p:nvSpPr>
          <p:cNvPr id="8" name="矩形 7">
            <a:extLst>
              <a:ext uri="{FF2B5EF4-FFF2-40B4-BE49-F238E27FC236}">
                <a16:creationId xmlns:a16="http://schemas.microsoft.com/office/drawing/2014/main" id="{EFF56328-8BAF-CA3D-28C0-625E0D5A15A3}"/>
              </a:ext>
            </a:extLst>
          </p:cNvPr>
          <p:cNvSpPr/>
          <p:nvPr/>
        </p:nvSpPr>
        <p:spPr>
          <a:xfrm>
            <a:off x="4639056" y="3110180"/>
            <a:ext cx="454152" cy="170688"/>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Russia</a:t>
            </a:r>
          </a:p>
        </p:txBody>
      </p:sp>
      <p:sp>
        <p:nvSpPr>
          <p:cNvPr id="13" name="矩形 12">
            <a:extLst>
              <a:ext uri="{FF2B5EF4-FFF2-40B4-BE49-F238E27FC236}">
                <a16:creationId xmlns:a16="http://schemas.microsoft.com/office/drawing/2014/main" id="{7CEE4520-B2A1-3A9B-18E5-774D0B7F90D7}"/>
              </a:ext>
            </a:extLst>
          </p:cNvPr>
          <p:cNvSpPr/>
          <p:nvPr/>
        </p:nvSpPr>
        <p:spPr>
          <a:xfrm>
            <a:off x="4489704" y="3338780"/>
            <a:ext cx="606552" cy="179832"/>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Malaysia</a:t>
            </a:r>
          </a:p>
        </p:txBody>
      </p:sp>
      <p:sp>
        <p:nvSpPr>
          <p:cNvPr id="14" name="矩形 13">
            <a:extLst>
              <a:ext uri="{FF2B5EF4-FFF2-40B4-BE49-F238E27FC236}">
                <a16:creationId xmlns:a16="http://schemas.microsoft.com/office/drawing/2014/main" id="{4CC45A46-A1D3-7D37-BB9E-9DC69E00E9DC}"/>
              </a:ext>
            </a:extLst>
          </p:cNvPr>
          <p:cNvSpPr/>
          <p:nvPr/>
        </p:nvSpPr>
        <p:spPr>
          <a:xfrm>
            <a:off x="4593336" y="3564332"/>
            <a:ext cx="484632" cy="204216"/>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Nigeria</a:t>
            </a:r>
          </a:p>
        </p:txBody>
      </p:sp>
      <p:sp>
        <p:nvSpPr>
          <p:cNvPr id="15" name="矩形 14">
            <a:extLst>
              <a:ext uri="{FF2B5EF4-FFF2-40B4-BE49-F238E27FC236}">
                <a16:creationId xmlns:a16="http://schemas.microsoft.com/office/drawing/2014/main" id="{0F74E264-3EC6-5EFF-9534-BEF53D93EEB3}"/>
              </a:ext>
            </a:extLst>
          </p:cNvPr>
          <p:cNvSpPr/>
          <p:nvPr/>
        </p:nvSpPr>
        <p:spPr>
          <a:xfrm>
            <a:off x="4440936" y="3805124"/>
            <a:ext cx="627888" cy="170688"/>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Indonesia</a:t>
            </a:r>
          </a:p>
        </p:txBody>
      </p:sp>
      <p:sp>
        <p:nvSpPr>
          <p:cNvPr id="16" name="矩形 15">
            <a:extLst>
              <a:ext uri="{FF2B5EF4-FFF2-40B4-BE49-F238E27FC236}">
                <a16:creationId xmlns:a16="http://schemas.microsoft.com/office/drawing/2014/main" id="{83CE5C23-CEC9-089D-6335-E9778218BD37}"/>
              </a:ext>
            </a:extLst>
          </p:cNvPr>
          <p:cNvSpPr/>
          <p:nvPr/>
        </p:nvSpPr>
        <p:spPr>
          <a:xfrm>
            <a:off x="4611624" y="4042868"/>
            <a:ext cx="484632" cy="182880"/>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Algeria</a:t>
            </a:r>
          </a:p>
        </p:txBody>
      </p:sp>
      <p:sp>
        <p:nvSpPr>
          <p:cNvPr id="17" name="矩形 16">
            <a:extLst>
              <a:ext uri="{FF2B5EF4-FFF2-40B4-BE49-F238E27FC236}">
                <a16:creationId xmlns:a16="http://schemas.microsoft.com/office/drawing/2014/main" id="{33669B76-839A-5F46-F1AD-F8F48C568621}"/>
              </a:ext>
            </a:extLst>
          </p:cNvPr>
          <p:cNvSpPr/>
          <p:nvPr/>
        </p:nvSpPr>
        <p:spPr>
          <a:xfrm>
            <a:off x="4654296" y="4262324"/>
            <a:ext cx="423672" cy="161544"/>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Oman</a:t>
            </a:r>
          </a:p>
        </p:txBody>
      </p:sp>
      <p:sp>
        <p:nvSpPr>
          <p:cNvPr id="18" name="矩形 17">
            <a:extLst>
              <a:ext uri="{FF2B5EF4-FFF2-40B4-BE49-F238E27FC236}">
                <a16:creationId xmlns:a16="http://schemas.microsoft.com/office/drawing/2014/main" id="{0C75AAD9-B85F-7316-9C4E-BB8C795CEBE2}"/>
              </a:ext>
            </a:extLst>
          </p:cNvPr>
          <p:cNvSpPr/>
          <p:nvPr/>
        </p:nvSpPr>
        <p:spPr>
          <a:xfrm>
            <a:off x="3904488" y="4475684"/>
            <a:ext cx="1182624" cy="207264"/>
          </a:xfrm>
          <a:prstGeom prst="rect">
            <a:avLst/>
          </a:prstGeom>
          <a:solidFill>
            <a:schemeClr val="bg1"/>
          </a:solidFill>
        </p:spPr>
        <p:txBody>
          <a:bodyPr wrap="none" lIns="0" tIns="0" rIns="0" bIns="0">
            <a:noAutofit/>
          </a:bodyPr>
          <a:lstStyle/>
          <a:p>
            <a:pPr indent="0"/>
            <a:r>
              <a:rPr lang="en-US" sz="1100" b="1">
                <a:solidFill>
                  <a:srgbClr val="595959"/>
                </a:solidFill>
                <a:latin typeface="Calibri"/>
              </a:rPr>
              <a:t>Papua New Guinea</a:t>
            </a:r>
          </a:p>
        </p:txBody>
      </p:sp>
      <p:sp>
        <p:nvSpPr>
          <p:cNvPr id="19" name="矩形 18">
            <a:extLst>
              <a:ext uri="{FF2B5EF4-FFF2-40B4-BE49-F238E27FC236}">
                <a16:creationId xmlns:a16="http://schemas.microsoft.com/office/drawing/2014/main" id="{E1D00C17-6F35-3FF8-5539-338807CB5425}"/>
              </a:ext>
            </a:extLst>
          </p:cNvPr>
          <p:cNvSpPr/>
          <p:nvPr/>
        </p:nvSpPr>
        <p:spPr>
          <a:xfrm>
            <a:off x="4672584" y="4705347"/>
            <a:ext cx="414528" cy="164592"/>
          </a:xfrm>
          <a:prstGeom prst="rect">
            <a:avLst/>
          </a:prstGeom>
          <a:solidFill>
            <a:schemeClr val="bg1"/>
          </a:solidFill>
        </p:spPr>
        <p:txBody>
          <a:bodyPr wrap="none" lIns="0" tIns="0" rIns="0" bIns="0">
            <a:noAutofit/>
          </a:bodyPr>
          <a:lstStyle/>
          <a:p>
            <a:pPr indent="0" algn="ctr"/>
            <a:r>
              <a:rPr lang="en-US" sz="1100" b="1" dirty="0">
                <a:solidFill>
                  <a:srgbClr val="595959"/>
                </a:solidFill>
                <a:latin typeface="Calibri"/>
              </a:rPr>
              <a:t>Egypt</a:t>
            </a:r>
          </a:p>
        </p:txBody>
      </p:sp>
      <p:sp>
        <p:nvSpPr>
          <p:cNvPr id="20" name="矩形 19">
            <a:extLst>
              <a:ext uri="{FF2B5EF4-FFF2-40B4-BE49-F238E27FC236}">
                <a16:creationId xmlns:a16="http://schemas.microsoft.com/office/drawing/2014/main" id="{578063EB-BDBF-3EAB-F634-C8FE94F5EF46}"/>
              </a:ext>
            </a:extLst>
          </p:cNvPr>
          <p:cNvSpPr/>
          <p:nvPr/>
        </p:nvSpPr>
        <p:spPr>
          <a:xfrm>
            <a:off x="3806952" y="4953064"/>
            <a:ext cx="1289304" cy="222898"/>
          </a:xfrm>
          <a:prstGeom prst="rect">
            <a:avLst/>
          </a:prstGeom>
          <a:solidFill>
            <a:schemeClr val="bg1"/>
          </a:solidFill>
        </p:spPr>
        <p:txBody>
          <a:bodyPr wrap="none" lIns="0" tIns="0" rIns="0" bIns="0">
            <a:noAutofit/>
          </a:bodyPr>
          <a:lstStyle/>
          <a:p>
            <a:pPr indent="0" algn="ctr"/>
            <a:r>
              <a:rPr lang="en-US" sz="1100" b="1" dirty="0">
                <a:solidFill>
                  <a:srgbClr val="595959"/>
                </a:solidFill>
                <a:latin typeface="Calibri"/>
              </a:rPr>
              <a:t>Trinidad and Tobago</a:t>
            </a:r>
          </a:p>
        </p:txBody>
      </p:sp>
      <p:sp>
        <p:nvSpPr>
          <p:cNvPr id="21" name="矩形 20">
            <a:extLst>
              <a:ext uri="{FF2B5EF4-FFF2-40B4-BE49-F238E27FC236}">
                <a16:creationId xmlns:a16="http://schemas.microsoft.com/office/drawing/2014/main" id="{FE8FB394-1D78-F01E-64F7-1F53A0A98010}"/>
              </a:ext>
            </a:extLst>
          </p:cNvPr>
          <p:cNvSpPr/>
          <p:nvPr/>
        </p:nvSpPr>
        <p:spPr>
          <a:xfrm>
            <a:off x="4721352" y="5174203"/>
            <a:ext cx="332232" cy="164592"/>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UAE</a:t>
            </a:r>
          </a:p>
        </p:txBody>
      </p:sp>
      <p:sp>
        <p:nvSpPr>
          <p:cNvPr id="22" name="矩形 21">
            <a:extLst>
              <a:ext uri="{FF2B5EF4-FFF2-40B4-BE49-F238E27FC236}">
                <a16:creationId xmlns:a16="http://schemas.microsoft.com/office/drawing/2014/main" id="{B0C67329-FF26-B7AC-1ED4-97A75B1800DB}"/>
              </a:ext>
            </a:extLst>
          </p:cNvPr>
          <p:cNvSpPr/>
          <p:nvPr/>
        </p:nvSpPr>
        <p:spPr>
          <a:xfrm>
            <a:off x="4626864" y="5417759"/>
            <a:ext cx="451104" cy="192024"/>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Brunei</a:t>
            </a:r>
          </a:p>
        </p:txBody>
      </p:sp>
      <p:sp>
        <p:nvSpPr>
          <p:cNvPr id="23" name="矩形 22">
            <a:extLst>
              <a:ext uri="{FF2B5EF4-FFF2-40B4-BE49-F238E27FC236}">
                <a16:creationId xmlns:a16="http://schemas.microsoft.com/office/drawing/2014/main" id="{4316C726-DDC7-E5B3-6638-934BF2B74BD6}"/>
              </a:ext>
            </a:extLst>
          </p:cNvPr>
          <p:cNvSpPr/>
          <p:nvPr/>
        </p:nvSpPr>
        <p:spPr>
          <a:xfrm>
            <a:off x="4605528" y="5653253"/>
            <a:ext cx="493776" cy="161544"/>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Angola</a:t>
            </a:r>
          </a:p>
        </p:txBody>
      </p:sp>
      <p:sp>
        <p:nvSpPr>
          <p:cNvPr id="24" name="矩形 23">
            <a:extLst>
              <a:ext uri="{FF2B5EF4-FFF2-40B4-BE49-F238E27FC236}">
                <a16:creationId xmlns:a16="http://schemas.microsoft.com/office/drawing/2014/main" id="{B8859AA5-DD5B-6A28-555A-96E9CFF57E06}"/>
              </a:ext>
            </a:extLst>
          </p:cNvPr>
          <p:cNvSpPr/>
          <p:nvPr/>
        </p:nvSpPr>
        <p:spPr>
          <a:xfrm>
            <a:off x="3986784" y="5854794"/>
            <a:ext cx="1112520" cy="182880"/>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Equatorial Guinea</a:t>
            </a:r>
          </a:p>
        </p:txBody>
      </p:sp>
      <p:sp>
        <p:nvSpPr>
          <p:cNvPr id="25" name="矩形 24">
            <a:extLst>
              <a:ext uri="{FF2B5EF4-FFF2-40B4-BE49-F238E27FC236}">
                <a16:creationId xmlns:a16="http://schemas.microsoft.com/office/drawing/2014/main" id="{50F851B4-9928-49AF-20E8-029B80444843}"/>
              </a:ext>
            </a:extLst>
          </p:cNvPr>
          <p:cNvSpPr/>
          <p:nvPr/>
        </p:nvSpPr>
        <p:spPr>
          <a:xfrm>
            <a:off x="4754880" y="6068882"/>
            <a:ext cx="356616" cy="161544"/>
          </a:xfrm>
          <a:prstGeom prst="rect">
            <a:avLst/>
          </a:prstGeom>
          <a:solidFill>
            <a:schemeClr val="bg1"/>
          </a:solidFill>
        </p:spPr>
        <p:txBody>
          <a:bodyPr wrap="none" lIns="0" tIns="0" rIns="0" bIns="0">
            <a:noAutofit/>
          </a:bodyPr>
          <a:lstStyle/>
          <a:p>
            <a:pPr indent="0"/>
            <a:r>
              <a:rPr lang="en-US" sz="1100" b="1" dirty="0">
                <a:solidFill>
                  <a:srgbClr val="595959"/>
                </a:solidFill>
                <a:latin typeface="Calibri"/>
              </a:rPr>
              <a:t>Peru</a:t>
            </a:r>
          </a:p>
        </p:txBody>
      </p:sp>
    </p:spTree>
    <p:extLst>
      <p:ext uri="{BB962C8B-B14F-4D97-AF65-F5344CB8AC3E}">
        <p14:creationId xmlns:p14="http://schemas.microsoft.com/office/powerpoint/2010/main" val="277444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Replacing Russian Gas </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rtlCol="0" anchor="t">
            <a:noAutofit/>
          </a:bodyPr>
          <a:lstStyle/>
          <a:p>
            <a:pPr lvl="0"/>
            <a:r>
              <a:rPr lang="en-US" sz="1200" b="1" dirty="0">
                <a:solidFill>
                  <a:srgbClr val="000000"/>
                </a:solidFill>
                <a:latin typeface="Arial" panose="020B0604020202020204" pitchFamily="34" charset="0"/>
                <a:ea typeface="Source Sans Pro SemiBold" panose="020B0603030403020204" pitchFamily="34" charset="0"/>
                <a:cs typeface="Arial" panose="020B0604020202020204" pitchFamily="34" charset="0"/>
              </a:rPr>
              <a:t>Total Gas Production Across Major Gas and LNG Exporters </a:t>
            </a:r>
          </a:p>
          <a:p>
            <a:pPr lvl="0"/>
            <a:r>
              <a:rPr lang="en-US" sz="900" dirty="0">
                <a:solidFill>
                  <a:srgbClr val="000000"/>
                </a:solidFill>
                <a:latin typeface="Arial" panose="020B0604020202020204" pitchFamily="34" charset="0"/>
                <a:ea typeface="Source Sans Pro SemiBold" panose="020B0603030403020204" pitchFamily="34" charset="0"/>
                <a:cs typeface="Arial" panose="020B0604020202020204" pitchFamily="34" charset="0"/>
              </a:rPr>
              <a:t>(units in </a:t>
            </a:r>
            <a:r>
              <a:rPr lang="en-US" sz="900" dirty="0" err="1">
                <a:solidFill>
                  <a:srgbClr val="000000"/>
                </a:solidFill>
                <a:latin typeface="Arial" panose="020B0604020202020204" pitchFamily="34" charset="0"/>
                <a:ea typeface="Source Sans Pro SemiBold" panose="020B0603030403020204" pitchFamily="34" charset="0"/>
                <a:cs typeface="Arial" panose="020B0604020202020204" pitchFamily="34" charset="0"/>
              </a:rPr>
              <a:t>bcm</a:t>
            </a:r>
            <a:r>
              <a:rPr lang="en-US" sz="900" dirty="0">
                <a:solidFill>
                  <a:srgbClr val="000000"/>
                </a:solidFill>
                <a:latin typeface="Arial" panose="020B0604020202020204" pitchFamily="34" charset="0"/>
                <a:ea typeface="Source Sans Pro SemiBold" panose="020B0603030403020204" pitchFamily="34" charset="0"/>
                <a:cs typeface="Arial" panose="020B0604020202020204" pitchFamily="34" charset="0"/>
              </a:rPr>
              <a:t>/year)</a:t>
            </a:r>
            <a:r>
              <a:rPr lang="en-US" sz="900" b="1" dirty="0">
                <a:solidFill>
                  <a:srgbClr val="000000"/>
                </a:solidFill>
                <a:latin typeface="Arial" panose="020B0604020202020204" pitchFamily="34" charset="0"/>
                <a:ea typeface="Source Sans Pro SemiBold" panose="020B0603030403020204" pitchFamily="34" charset="0"/>
                <a:cs typeface="Arial" panose="020B0604020202020204" pitchFamily="34" charset="0"/>
              </a:rPr>
              <a:t>  </a:t>
            </a:r>
            <a:endParaRPr lang="en-US" sz="900" dirty="0">
              <a:latin typeface="Arial" panose="020B0604020202020204" pitchFamily="34" charset="0"/>
              <a:ea typeface="Source Sans Pro SemiBold" panose="020B0603030403020204" pitchFamily="34" charset="0"/>
              <a:cs typeface="Arial" panose="020B0604020202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r>
              <a:rPr lang="en-US" dirty="0">
                <a:solidFill>
                  <a:srgbClr val="000000"/>
                </a:solidFill>
                <a:latin typeface="Arial" panose="020B0604020202020204" pitchFamily="34" charset="0"/>
                <a:cs typeface="Arial" panose="020B0604020202020204" pitchFamily="34" charset="0"/>
              </a:rPr>
              <a:t>Almost 100 </a:t>
            </a:r>
            <a:r>
              <a:rPr lang="en-US" dirty="0" err="1">
                <a:solidFill>
                  <a:srgbClr val="000000"/>
                </a:solidFill>
                <a:latin typeface="Arial" panose="020B0604020202020204" pitchFamily="34" charset="0"/>
                <a:cs typeface="Arial" panose="020B0604020202020204" pitchFamily="34" charset="0"/>
              </a:rPr>
              <a:t>bcm</a:t>
            </a:r>
            <a:r>
              <a:rPr lang="en-US" dirty="0">
                <a:solidFill>
                  <a:srgbClr val="000000"/>
                </a:solidFill>
                <a:latin typeface="Arial" panose="020B0604020202020204" pitchFamily="34" charset="0"/>
                <a:cs typeface="Arial" panose="020B0604020202020204" pitchFamily="34" charset="0"/>
              </a:rPr>
              <a:t> Of Additional Gas Supply Brought On To Global Markets in 2022 </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Global LNG markets are still growing rapidly every year. Based on forecasted production volumes for 2022 as well as projecting forward volumes that have already been exported through the first 9 months of the year, it is already readily apparent that 2022 saw significant production and export volume growth. Total additional supplies brought on to the market should approach 100 </a:t>
            </a:r>
            <a:r>
              <a:rPr lang="en-US" dirty="0" err="1">
                <a:latin typeface="Arial" panose="020B0604020202020204" pitchFamily="34" charset="0"/>
                <a:cs typeface="Arial" panose="020B0604020202020204" pitchFamily="34" charset="0"/>
              </a:rPr>
              <a:t>bcm</a:t>
            </a:r>
            <a:r>
              <a:rPr lang="en-US" dirty="0">
                <a:latin typeface="Arial" panose="020B0604020202020204" pitchFamily="34" charset="0"/>
                <a:cs typeface="Arial" panose="020B0604020202020204" pitchFamily="34" charset="0"/>
              </a:rPr>
              <a:t> by year’s end. Europe has been the ready recipient of over ~50 </a:t>
            </a:r>
            <a:r>
              <a:rPr lang="en-US" dirty="0" err="1">
                <a:latin typeface="Arial" panose="020B0604020202020204" pitchFamily="34" charset="0"/>
                <a:cs typeface="Arial" panose="020B0604020202020204" pitchFamily="34" charset="0"/>
              </a:rPr>
              <a:t>bcm</a:t>
            </a:r>
            <a:r>
              <a:rPr lang="en-US" dirty="0">
                <a:latin typeface="Arial" panose="020B0604020202020204" pitchFamily="34" charset="0"/>
                <a:cs typeface="Arial" panose="020B0604020202020204" pitchFamily="34" charset="0"/>
              </a:rPr>
              <a:t> in additional LNG already since the start of the Russian invasion of Ukraine – but even more supply is scheduled to come on board in 2023 and in years afterward, further alleviating transitory supply pressures. </a:t>
            </a:r>
          </a:p>
        </p:txBody>
      </p:sp>
      <p:graphicFrame>
        <p:nvGraphicFramePr>
          <p:cNvPr id="16" name="Chart 15">
            <a:extLst>
              <a:ext uri="{FF2B5EF4-FFF2-40B4-BE49-F238E27FC236}">
                <a16:creationId xmlns:a16="http://schemas.microsoft.com/office/drawing/2014/main" id="{2CE57E9B-4A44-1CF3-C123-9EC2F3DB84D1}"/>
              </a:ext>
            </a:extLst>
          </p:cNvPr>
          <p:cNvGraphicFramePr>
            <a:graphicFrameLocks/>
          </p:cNvGraphicFramePr>
          <p:nvPr>
            <p:extLst>
              <p:ext uri="{D42A27DB-BD31-4B8C-83A1-F6EECF244321}">
                <p14:modId xmlns:p14="http://schemas.microsoft.com/office/powerpoint/2010/main" val="3597779869"/>
              </p:ext>
            </p:extLst>
          </p:nvPr>
        </p:nvGraphicFramePr>
        <p:xfrm>
          <a:off x="3810000" y="2287698"/>
          <a:ext cx="7924800" cy="4250262"/>
        </p:xfrm>
        <a:graphic>
          <a:graphicData uri="http://schemas.openxmlformats.org/drawingml/2006/chart">
            <c:chart xmlns:c="http://schemas.openxmlformats.org/drawingml/2006/chart" xmlns:r="http://schemas.openxmlformats.org/officeDocument/2006/relationships" r:id="rId2"/>
          </a:graphicData>
        </a:graphic>
      </p:graphicFrame>
      <p:sp>
        <p:nvSpPr>
          <p:cNvPr id="17" name="Content Placeholder 3">
            <a:extLst>
              <a:ext uri="{FF2B5EF4-FFF2-40B4-BE49-F238E27FC236}">
                <a16:creationId xmlns:a16="http://schemas.microsoft.com/office/drawing/2014/main" id="{67539874-8932-6138-E4C5-DEC15C3DCB49}"/>
              </a:ext>
            </a:extLst>
          </p:cNvPr>
          <p:cNvSpPr>
            <a:spLocks noGrp="1"/>
          </p:cNvSpPr>
          <p:nvPr>
            <p:ph sz="quarter" idx="12"/>
          </p:nvPr>
        </p:nvSpPr>
        <p:spPr>
          <a:xfrm>
            <a:off x="266700" y="4916488"/>
            <a:ext cx="2806700" cy="1204912"/>
          </a:xfrm>
        </p:spPr>
        <p:txBody>
          <a:bodyPr/>
          <a:lstStyle/>
          <a:p>
            <a:r>
              <a:rPr lang="en-US" sz="900" dirty="0">
                <a:latin typeface="Arial" panose="020B0604020202020204" pitchFamily="34" charset="0"/>
                <a:cs typeface="Arial" panose="020B0604020202020204" pitchFamily="34" charset="0"/>
              </a:rPr>
              <a:t>Sources: Yale Chief Executive Leadership Institute </a:t>
            </a:r>
          </a:p>
        </p:txBody>
      </p:sp>
      <p:sp>
        <p:nvSpPr>
          <p:cNvPr id="3" name="矩形 2">
            <a:extLst>
              <a:ext uri="{FF2B5EF4-FFF2-40B4-BE49-F238E27FC236}">
                <a16:creationId xmlns:a16="http://schemas.microsoft.com/office/drawing/2014/main" id="{5D14057F-6EBF-E7B0-022A-72F434982046}"/>
              </a:ext>
            </a:extLst>
          </p:cNvPr>
          <p:cNvSpPr/>
          <p:nvPr/>
        </p:nvSpPr>
        <p:spPr>
          <a:xfrm>
            <a:off x="4373880" y="5971032"/>
            <a:ext cx="512064" cy="182880"/>
          </a:xfrm>
          <a:prstGeom prst="rect">
            <a:avLst/>
          </a:prstGeom>
          <a:solidFill>
            <a:srgbClr val="FFFFFF"/>
          </a:solidFill>
        </p:spPr>
        <p:txBody>
          <a:bodyPr wrap="none" lIns="0" tIns="0" rIns="0" bIns="0">
            <a:noAutofit/>
          </a:bodyPr>
          <a:lstStyle/>
          <a:p>
            <a:pPr indent="0"/>
            <a:r>
              <a:rPr lang="en-US" sz="1100" b="1" dirty="0">
                <a:solidFill>
                  <a:srgbClr val="595959"/>
                </a:solidFill>
                <a:latin typeface="Arial" panose="020B0604020202020204" pitchFamily="34" charset="0"/>
                <a:cs typeface="Arial" panose="020B0604020202020204" pitchFamily="34" charset="0"/>
              </a:rPr>
              <a:t>Norway</a:t>
            </a:r>
          </a:p>
        </p:txBody>
      </p:sp>
      <p:sp>
        <p:nvSpPr>
          <p:cNvPr id="4" name="矩形 3">
            <a:extLst>
              <a:ext uri="{FF2B5EF4-FFF2-40B4-BE49-F238E27FC236}">
                <a16:creationId xmlns:a16="http://schemas.microsoft.com/office/drawing/2014/main" id="{EC481E1E-15C2-F25E-90F0-EF69073A9291}"/>
              </a:ext>
            </a:extLst>
          </p:cNvPr>
          <p:cNvSpPr/>
          <p:nvPr/>
        </p:nvSpPr>
        <p:spPr>
          <a:xfrm>
            <a:off x="5209032" y="5961888"/>
            <a:ext cx="499872" cy="210312"/>
          </a:xfrm>
          <a:prstGeom prst="rect">
            <a:avLst/>
          </a:prstGeom>
          <a:solidFill>
            <a:srgbClr val="FFFFFF"/>
          </a:solidFill>
        </p:spPr>
        <p:txBody>
          <a:bodyPr wrap="none" lIns="0" tIns="0" rIns="0" bIns="0">
            <a:noAutofit/>
          </a:bodyPr>
          <a:lstStyle/>
          <a:p>
            <a:pPr indent="0"/>
            <a:r>
              <a:rPr lang="en-US" sz="1100" b="1">
                <a:solidFill>
                  <a:srgbClr val="595959"/>
                </a:solidFill>
                <a:latin typeface="Arial" panose="020B0604020202020204" pitchFamily="34" charset="0"/>
                <a:cs typeface="Arial" panose="020B0604020202020204" pitchFamily="34" charset="0"/>
              </a:rPr>
              <a:t>Algeria</a:t>
            </a:r>
          </a:p>
        </p:txBody>
      </p:sp>
      <p:sp>
        <p:nvSpPr>
          <p:cNvPr id="6" name="矩形 5">
            <a:extLst>
              <a:ext uri="{FF2B5EF4-FFF2-40B4-BE49-F238E27FC236}">
                <a16:creationId xmlns:a16="http://schemas.microsoft.com/office/drawing/2014/main" id="{DE81CA5D-C1D9-5C56-E7B0-2105B565ED93}"/>
              </a:ext>
            </a:extLst>
          </p:cNvPr>
          <p:cNvSpPr/>
          <p:nvPr/>
        </p:nvSpPr>
        <p:spPr>
          <a:xfrm>
            <a:off x="6160008" y="5961888"/>
            <a:ext cx="246888" cy="192024"/>
          </a:xfrm>
          <a:prstGeom prst="rect">
            <a:avLst/>
          </a:prstGeom>
          <a:solidFill>
            <a:srgbClr val="FFFFFF"/>
          </a:solidFill>
        </p:spPr>
        <p:txBody>
          <a:bodyPr wrap="none" lIns="0" tIns="0" rIns="0" bIns="0">
            <a:noAutofit/>
          </a:bodyPr>
          <a:lstStyle/>
          <a:p>
            <a:pPr indent="0" algn="r"/>
            <a:r>
              <a:rPr lang="en-US" sz="1100" b="1">
                <a:solidFill>
                  <a:srgbClr val="595959"/>
                </a:solidFill>
                <a:latin typeface="Arial" panose="020B0604020202020204" pitchFamily="34" charset="0"/>
                <a:cs typeface="Arial" panose="020B0604020202020204" pitchFamily="34" charset="0"/>
              </a:rPr>
              <a:t>US</a:t>
            </a:r>
          </a:p>
        </p:txBody>
      </p:sp>
      <p:sp>
        <p:nvSpPr>
          <p:cNvPr id="7" name="矩形 6">
            <a:extLst>
              <a:ext uri="{FF2B5EF4-FFF2-40B4-BE49-F238E27FC236}">
                <a16:creationId xmlns:a16="http://schemas.microsoft.com/office/drawing/2014/main" id="{B8E9220F-4FD8-1B9E-5FE5-459D8CF62BF5}"/>
              </a:ext>
            </a:extLst>
          </p:cNvPr>
          <p:cNvSpPr/>
          <p:nvPr/>
        </p:nvSpPr>
        <p:spPr>
          <a:xfrm>
            <a:off x="6790944" y="5952744"/>
            <a:ext cx="609600" cy="192024"/>
          </a:xfrm>
          <a:prstGeom prst="rect">
            <a:avLst/>
          </a:prstGeom>
          <a:solidFill>
            <a:srgbClr val="FFFFFF"/>
          </a:solidFill>
        </p:spPr>
        <p:txBody>
          <a:bodyPr wrap="none" lIns="0" tIns="0" rIns="0" bIns="0">
            <a:noAutofit/>
          </a:bodyPr>
          <a:lstStyle/>
          <a:p>
            <a:pPr indent="0"/>
            <a:r>
              <a:rPr lang="en-US" sz="1100" b="1" dirty="0">
                <a:solidFill>
                  <a:srgbClr val="595959"/>
                </a:solidFill>
                <a:latin typeface="Arial" panose="020B0604020202020204" pitchFamily="34" charset="0"/>
                <a:cs typeface="Arial" panose="020B0604020202020204" pitchFamily="34" charset="0"/>
              </a:rPr>
              <a:t>Australia</a:t>
            </a:r>
          </a:p>
        </p:txBody>
      </p:sp>
      <p:sp>
        <p:nvSpPr>
          <p:cNvPr id="11" name="矩形 10">
            <a:extLst>
              <a:ext uri="{FF2B5EF4-FFF2-40B4-BE49-F238E27FC236}">
                <a16:creationId xmlns:a16="http://schemas.microsoft.com/office/drawing/2014/main" id="{39972452-0D4C-B6EA-B8D2-20924B16B801}"/>
              </a:ext>
            </a:extLst>
          </p:cNvPr>
          <p:cNvSpPr/>
          <p:nvPr/>
        </p:nvSpPr>
        <p:spPr>
          <a:xfrm>
            <a:off x="7705344" y="5955792"/>
            <a:ext cx="411480" cy="207264"/>
          </a:xfrm>
          <a:prstGeom prst="rect">
            <a:avLst/>
          </a:prstGeom>
          <a:solidFill>
            <a:srgbClr val="FFFFFF"/>
          </a:solidFill>
        </p:spPr>
        <p:txBody>
          <a:bodyPr wrap="none" lIns="0" tIns="0" rIns="0" bIns="0">
            <a:noAutofit/>
          </a:bodyPr>
          <a:lstStyle/>
          <a:p>
            <a:pPr indent="0" algn="r"/>
            <a:r>
              <a:rPr lang="en-US" sz="1100" b="1">
                <a:solidFill>
                  <a:srgbClr val="595959"/>
                </a:solidFill>
                <a:latin typeface="Arial" panose="020B0604020202020204" pitchFamily="34" charset="0"/>
                <a:cs typeface="Arial" panose="020B0604020202020204" pitchFamily="34" charset="0"/>
              </a:rPr>
              <a:t>Qatar</a:t>
            </a:r>
          </a:p>
        </p:txBody>
      </p:sp>
      <p:sp>
        <p:nvSpPr>
          <p:cNvPr id="12" name="矩形 11">
            <a:extLst>
              <a:ext uri="{FF2B5EF4-FFF2-40B4-BE49-F238E27FC236}">
                <a16:creationId xmlns:a16="http://schemas.microsoft.com/office/drawing/2014/main" id="{AFE642B3-FAE3-6CBC-B22F-57D635014E60}"/>
              </a:ext>
            </a:extLst>
          </p:cNvPr>
          <p:cNvSpPr/>
          <p:nvPr/>
        </p:nvSpPr>
        <p:spPr>
          <a:xfrm>
            <a:off x="8430768" y="5961888"/>
            <a:ext cx="606552" cy="192024"/>
          </a:xfrm>
          <a:prstGeom prst="rect">
            <a:avLst/>
          </a:prstGeom>
          <a:solidFill>
            <a:srgbClr val="FFFFFF"/>
          </a:solidFill>
        </p:spPr>
        <p:txBody>
          <a:bodyPr wrap="none" lIns="0" tIns="0" rIns="0" bIns="0">
            <a:noAutofit/>
          </a:bodyPr>
          <a:lstStyle/>
          <a:p>
            <a:pPr indent="0" algn="r"/>
            <a:r>
              <a:rPr lang="en-US" sz="1100" b="1" dirty="0">
                <a:solidFill>
                  <a:srgbClr val="595959"/>
                </a:solidFill>
                <a:latin typeface="Arial" panose="020B0604020202020204" pitchFamily="34" charset="0"/>
                <a:cs typeface="Arial" panose="020B0604020202020204" pitchFamily="34" charset="0"/>
              </a:rPr>
              <a:t>Malaysia</a:t>
            </a:r>
          </a:p>
        </p:txBody>
      </p:sp>
      <p:sp>
        <p:nvSpPr>
          <p:cNvPr id="13" name="矩形 12">
            <a:extLst>
              <a:ext uri="{FF2B5EF4-FFF2-40B4-BE49-F238E27FC236}">
                <a16:creationId xmlns:a16="http://schemas.microsoft.com/office/drawing/2014/main" id="{B1F60EAA-97DE-97DC-8ED3-3E7E2134A40D}"/>
              </a:ext>
            </a:extLst>
          </p:cNvPr>
          <p:cNvSpPr/>
          <p:nvPr/>
        </p:nvSpPr>
        <p:spPr>
          <a:xfrm>
            <a:off x="9302496" y="5961888"/>
            <a:ext cx="502920" cy="192024"/>
          </a:xfrm>
          <a:prstGeom prst="rect">
            <a:avLst/>
          </a:prstGeom>
          <a:solidFill>
            <a:srgbClr val="FFFFFF"/>
          </a:solidFill>
        </p:spPr>
        <p:txBody>
          <a:bodyPr wrap="none" lIns="0" tIns="0" rIns="0" bIns="0">
            <a:noAutofit/>
          </a:bodyPr>
          <a:lstStyle/>
          <a:p>
            <a:pPr indent="0" algn="r"/>
            <a:r>
              <a:rPr lang="en-US" sz="1100" b="1">
                <a:solidFill>
                  <a:srgbClr val="595959"/>
                </a:solidFill>
                <a:latin typeface="Arial" panose="020B0604020202020204" pitchFamily="34" charset="0"/>
                <a:cs typeface="Arial" panose="020B0604020202020204" pitchFamily="34" charset="0"/>
              </a:rPr>
              <a:t>Nigeria</a:t>
            </a:r>
          </a:p>
        </p:txBody>
      </p:sp>
      <p:sp>
        <p:nvSpPr>
          <p:cNvPr id="14" name="矩形 13">
            <a:extLst>
              <a:ext uri="{FF2B5EF4-FFF2-40B4-BE49-F238E27FC236}">
                <a16:creationId xmlns:a16="http://schemas.microsoft.com/office/drawing/2014/main" id="{49FF1A0E-F908-6793-397D-E25AAAFBB218}"/>
              </a:ext>
            </a:extLst>
          </p:cNvPr>
          <p:cNvSpPr/>
          <p:nvPr/>
        </p:nvSpPr>
        <p:spPr>
          <a:xfrm>
            <a:off x="10076688" y="5952744"/>
            <a:ext cx="576072" cy="192024"/>
          </a:xfrm>
          <a:prstGeom prst="rect">
            <a:avLst/>
          </a:prstGeom>
          <a:solidFill>
            <a:srgbClr val="FFFFFF"/>
          </a:solidFill>
        </p:spPr>
        <p:txBody>
          <a:bodyPr wrap="none" lIns="0" tIns="0" rIns="0" bIns="0">
            <a:noAutofit/>
          </a:bodyPr>
          <a:lstStyle/>
          <a:p>
            <a:pPr indent="0" algn="r"/>
            <a:r>
              <a:rPr lang="en-US" sz="1100" b="1">
                <a:solidFill>
                  <a:srgbClr val="595959"/>
                </a:solidFill>
                <a:latin typeface="Arial" panose="020B0604020202020204" pitchFamily="34" charset="0"/>
                <a:cs typeface="Arial" panose="020B0604020202020204" pitchFamily="34" charset="0"/>
              </a:rPr>
              <a:t>Trinidad</a:t>
            </a:r>
          </a:p>
        </p:txBody>
      </p:sp>
      <p:sp>
        <p:nvSpPr>
          <p:cNvPr id="15" name="矩形 14">
            <a:extLst>
              <a:ext uri="{FF2B5EF4-FFF2-40B4-BE49-F238E27FC236}">
                <a16:creationId xmlns:a16="http://schemas.microsoft.com/office/drawing/2014/main" id="{17F19341-993D-E89D-F3CE-0698388183AB}"/>
              </a:ext>
            </a:extLst>
          </p:cNvPr>
          <p:cNvSpPr/>
          <p:nvPr/>
        </p:nvSpPr>
        <p:spPr>
          <a:xfrm>
            <a:off x="10863072" y="5952744"/>
            <a:ext cx="652272" cy="201168"/>
          </a:xfrm>
          <a:prstGeom prst="rect">
            <a:avLst/>
          </a:prstGeom>
          <a:solidFill>
            <a:srgbClr val="FFFFFF"/>
          </a:solidFill>
        </p:spPr>
        <p:txBody>
          <a:bodyPr wrap="none" lIns="0" tIns="0" rIns="0" bIns="0">
            <a:noAutofit/>
          </a:bodyPr>
          <a:lstStyle/>
          <a:p>
            <a:pPr indent="0"/>
            <a:r>
              <a:rPr lang="en-US" sz="1100" b="1">
                <a:solidFill>
                  <a:srgbClr val="595959"/>
                </a:solidFill>
                <a:latin typeface="Arial" panose="020B0604020202020204" pitchFamily="34" charset="0"/>
                <a:cs typeface="Arial" panose="020B0604020202020204" pitchFamily="34" charset="0"/>
              </a:rPr>
              <a:t>Indonesia</a:t>
            </a:r>
          </a:p>
        </p:txBody>
      </p:sp>
    </p:spTree>
    <p:extLst>
      <p:ext uri="{BB962C8B-B14F-4D97-AF65-F5344CB8AC3E}">
        <p14:creationId xmlns:p14="http://schemas.microsoft.com/office/powerpoint/2010/main" val="635031107"/>
      </p:ext>
    </p:extLst>
  </p:cSld>
  <p:clrMapOvr>
    <a:masterClrMapping/>
  </p:clrMapOvr>
</p:sld>
</file>

<file path=ppt/theme/theme1.xml><?xml version="1.0" encoding="utf-8"?>
<a:theme xmlns:a="http://schemas.openxmlformats.org/drawingml/2006/main" name="01_Cover">
  <a:themeElements>
    <a:clrScheme name="Yale">
      <a:dk1>
        <a:srgbClr val="00356B"/>
      </a:dk1>
      <a:lt1>
        <a:srgbClr val="FFFFFF"/>
      </a:lt1>
      <a:dk2>
        <a:srgbClr val="000F9F"/>
      </a:dk2>
      <a:lt2>
        <a:srgbClr val="C6C5B9"/>
      </a:lt2>
      <a:accent1>
        <a:srgbClr val="1C6338"/>
      </a:accent1>
      <a:accent2>
        <a:srgbClr val="00B64E"/>
      </a:accent2>
      <a:accent3>
        <a:srgbClr val="FFD000"/>
      </a:accent3>
      <a:accent4>
        <a:srgbClr val="63AAFF"/>
      </a:accent4>
      <a:accent5>
        <a:srgbClr val="B1087E"/>
      </a:accent5>
      <a:accent6>
        <a:srgbClr val="D01701"/>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_Cover">
  <a:themeElements>
    <a:clrScheme name="Yale">
      <a:dk1>
        <a:srgbClr val="00356B"/>
      </a:dk1>
      <a:lt1>
        <a:srgbClr val="FFFFFF"/>
      </a:lt1>
      <a:dk2>
        <a:srgbClr val="000F9F"/>
      </a:dk2>
      <a:lt2>
        <a:srgbClr val="C6C5B9"/>
      </a:lt2>
      <a:accent1>
        <a:srgbClr val="1C6338"/>
      </a:accent1>
      <a:accent2>
        <a:srgbClr val="5F712D"/>
      </a:accent2>
      <a:accent3>
        <a:srgbClr val="FFD000"/>
      </a:accent3>
      <a:accent4>
        <a:srgbClr val="63AAFF"/>
      </a:accent4>
      <a:accent5>
        <a:srgbClr val="B1087E"/>
      </a:accent5>
      <a:accent6>
        <a:srgbClr val="BD5319"/>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03_Cover">
  <a:themeElements>
    <a:clrScheme name="Yale">
      <a:dk1>
        <a:srgbClr val="00356B"/>
      </a:dk1>
      <a:lt1>
        <a:srgbClr val="FFFFFF"/>
      </a:lt1>
      <a:dk2>
        <a:srgbClr val="000F9F"/>
      </a:dk2>
      <a:lt2>
        <a:srgbClr val="C6C5B9"/>
      </a:lt2>
      <a:accent1>
        <a:srgbClr val="1C6338"/>
      </a:accent1>
      <a:accent2>
        <a:srgbClr val="00B64E"/>
      </a:accent2>
      <a:accent3>
        <a:srgbClr val="FFD000"/>
      </a:accent3>
      <a:accent4>
        <a:srgbClr val="63AAFF"/>
      </a:accent4>
      <a:accent5>
        <a:srgbClr val="B1087E"/>
      </a:accent5>
      <a:accent6>
        <a:srgbClr val="D01701"/>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434741E7BD2D45B6F741F2F674B77C" ma:contentTypeVersion="16" ma:contentTypeDescription="Create a new document." ma:contentTypeScope="" ma:versionID="157c9ed016fe929437ee29858f017fcf">
  <xsd:schema xmlns:xsd="http://www.w3.org/2001/XMLSchema" xmlns:xs="http://www.w3.org/2001/XMLSchema" xmlns:p="http://schemas.microsoft.com/office/2006/metadata/properties" xmlns:ns2="b77a26ff-56a7-47b7-ba72-6a48e6d76c9a" xmlns:ns3="5348f4f6-fef2-4225-a7b4-5911dc76991f" targetNamespace="http://schemas.microsoft.com/office/2006/metadata/properties" ma:root="true" ma:fieldsID="4877b56489ea95ccd7014f681f29b042" ns2:_="" ns3:_="">
    <xsd:import namespace="b77a26ff-56a7-47b7-ba72-6a48e6d76c9a"/>
    <xsd:import namespace="5348f4f6-fef2-4225-a7b4-5911dc7699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7a26ff-56a7-47b7-ba72-6a48e6d76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48f4f6-fef2-4225-a7b4-5911dc76991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3c855ff-b064-4996-82d2-0747a6f0067d}" ma:internalName="TaxCatchAll" ma:showField="CatchAllData" ma:web="5348f4f6-fef2-4225-a7b4-5911dc769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77a26ff-56a7-47b7-ba72-6a48e6d76c9a">
      <Terms xmlns="http://schemas.microsoft.com/office/infopath/2007/PartnerControls"/>
    </lcf76f155ced4ddcb4097134ff3c332f>
    <TaxCatchAll xmlns="5348f4f6-fef2-4225-a7b4-5911dc76991f" xsi:nil="true"/>
  </documentManagement>
</p:properties>
</file>

<file path=customXml/itemProps1.xml><?xml version="1.0" encoding="utf-8"?>
<ds:datastoreItem xmlns:ds="http://schemas.openxmlformats.org/officeDocument/2006/customXml" ds:itemID="{4CEC2530-DEC2-44B6-B37F-34BB54089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7a26ff-56a7-47b7-ba72-6a48e6d76c9a"/>
    <ds:schemaRef ds:uri="5348f4f6-fef2-4225-a7b4-5911dc769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2DCB8-3A8C-4E24-B2BA-0AEDFDA65317}">
  <ds:schemaRefs>
    <ds:schemaRef ds:uri="http://schemas.microsoft.com/sharepoint/v3/contenttype/forms"/>
  </ds:schemaRefs>
</ds:datastoreItem>
</file>

<file path=customXml/itemProps3.xml><?xml version="1.0" encoding="utf-8"?>
<ds:datastoreItem xmlns:ds="http://schemas.openxmlformats.org/officeDocument/2006/customXml" ds:itemID="{A0C54153-08DB-4019-A090-6DE25256BD39}">
  <ds:schemaRefs>
    <ds:schemaRef ds:uri="http://schemas.microsoft.com/office/2006/metadata/properties"/>
    <ds:schemaRef ds:uri="http://schemas.microsoft.com/office/infopath/2007/PartnerControls"/>
    <ds:schemaRef ds:uri="b77a26ff-56a7-47b7-ba72-6a48e6d76c9a"/>
    <ds:schemaRef ds:uri="5348f4f6-fef2-4225-a7b4-5911dc76991f"/>
  </ds:schemaRefs>
</ds:datastoreItem>
</file>

<file path=docProps/app.xml><?xml version="1.0" encoding="utf-8"?>
<Properties xmlns="http://schemas.openxmlformats.org/officeDocument/2006/extended-properties" xmlns:vt="http://schemas.openxmlformats.org/officeDocument/2006/docPropsVTypes">
  <Template/>
  <TotalTime>16230</TotalTime>
  <Words>7417</Words>
  <Application>Microsoft Office PowerPoint</Application>
  <PresentationFormat>宽屏</PresentationFormat>
  <Paragraphs>1044</Paragraphs>
  <Slides>30</Slides>
  <Notes>0</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30</vt:i4>
      </vt:variant>
    </vt:vector>
  </HeadingPairs>
  <TitlesOfParts>
    <vt:vector size="44" baseType="lpstr">
      <vt:lpstr>Avenir Next Demi Bold</vt:lpstr>
      <vt:lpstr>Avenir Next Heavy</vt:lpstr>
      <vt:lpstr>Arial</vt:lpstr>
      <vt:lpstr>Bookman Old Style</vt:lpstr>
      <vt:lpstr>Calibri</vt:lpstr>
      <vt:lpstr>Georgia</vt:lpstr>
      <vt:lpstr>Palatino Linotype</vt:lpstr>
      <vt:lpstr>Segoe UI</vt:lpstr>
      <vt:lpstr>Tahoma</vt:lpstr>
      <vt:lpstr>Times New Roman</vt:lpstr>
      <vt:lpstr>01_Cover</vt:lpstr>
      <vt:lpstr>02_Cover</vt:lpstr>
      <vt:lpstr>03_Cover</vt:lpstr>
      <vt:lpstr>Bitmap Image</vt:lpstr>
      <vt:lpstr>Europe Does Not Need Any Russian Gas – New Supplies Of Piped Natural Gas &amp; Global LNG Supplies More Than Sufficient     </vt:lpstr>
      <vt:lpstr>The European Natural Gas “Crisis” - Table of Contents  </vt:lpstr>
      <vt:lpstr>The Natural Gas “Crisis” - Table of Contents  </vt:lpstr>
      <vt:lpstr>Replacing Russian Gas </vt:lpstr>
      <vt:lpstr>Replacing Russian Gas </vt:lpstr>
      <vt:lpstr>Replacing Russian Gas </vt:lpstr>
      <vt:lpstr>Replacing Russian Gas </vt:lpstr>
      <vt:lpstr>Replacing Russian Gas </vt:lpstr>
      <vt:lpstr>Replacing Russian Gas </vt:lpstr>
      <vt:lpstr>Replacing Russian Gas</vt:lpstr>
      <vt:lpstr>Replacing Russian Gas </vt:lpstr>
      <vt:lpstr>Replacing Russian Gas</vt:lpstr>
      <vt:lpstr>Replacing Russian Gas </vt:lpstr>
      <vt:lpstr>Replacing Russian Gas </vt:lpstr>
      <vt:lpstr>Replacing Russian Gas </vt:lpstr>
      <vt:lpstr>Replacing Russian Gas </vt:lpstr>
      <vt:lpstr>Replacing Russian Gas </vt:lpstr>
      <vt:lpstr>Replacing Russian Gas </vt:lpstr>
      <vt:lpstr>Replacing Russian Gas </vt:lpstr>
      <vt:lpstr>Replacing Russian Gas </vt:lpstr>
      <vt:lpstr>The European Natural Gas “Crisis” - Table of Contents  </vt:lpstr>
      <vt:lpstr>European Economic Impact </vt:lpstr>
      <vt:lpstr>European Economic Impact </vt:lpstr>
      <vt:lpstr>European Economic Impact </vt:lpstr>
      <vt:lpstr>European Economic Impact </vt:lpstr>
      <vt:lpstr>European Economic Impact </vt:lpstr>
      <vt:lpstr>European Economic Impact </vt:lpstr>
      <vt:lpstr>The European Natural Gas “Crisis” - Table of Contents  </vt:lpstr>
      <vt:lpstr>Russian Economic Impact</vt:lpstr>
      <vt:lpstr>Russian Economic Impact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Mateusz Kasprowicz</dc:creator>
  <cp:lastModifiedBy>Jiang Bonnie</cp:lastModifiedBy>
  <cp:revision>146</cp:revision>
  <cp:lastPrinted>2022-07-18T14:25:53Z</cp:lastPrinted>
  <dcterms:created xsi:type="dcterms:W3CDTF">2022-07-08T14:46:07Z</dcterms:created>
  <dcterms:modified xsi:type="dcterms:W3CDTF">2023-01-30T01:54:58Z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0x010100E5434741E7BD2D45B6F741F2F674B77C</vt:lpwstr>
  </property>
</Properties>
</file>